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702" r:id="rId6"/>
    <p:sldMasterId id="2147483711" r:id="rId7"/>
  </p:sldMasterIdLst>
  <p:notesMasterIdLst>
    <p:notesMasterId r:id="rId20"/>
  </p:notesMasterIdLst>
  <p:handoutMasterIdLst>
    <p:handoutMasterId r:id="rId21"/>
  </p:handoutMasterIdLst>
  <p:sldIdLst>
    <p:sldId id="376" r:id="rId8"/>
    <p:sldId id="384" r:id="rId9"/>
    <p:sldId id="388" r:id="rId10"/>
    <p:sldId id="418" r:id="rId11"/>
    <p:sldId id="378" r:id="rId12"/>
    <p:sldId id="393" r:id="rId13"/>
    <p:sldId id="412" r:id="rId14"/>
    <p:sldId id="394" r:id="rId15"/>
    <p:sldId id="396" r:id="rId16"/>
    <p:sldId id="379" r:id="rId17"/>
    <p:sldId id="419" r:id="rId18"/>
    <p:sldId id="383"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ton, Kara K (AGR)" initials="KKK(" lastIdx="1" clrIdx="0">
    <p:extLst>
      <p:ext uri="{19B8F6BF-5375-455C-9EA6-DF929625EA0E}">
        <p15:presenceInfo xmlns:p15="http://schemas.microsoft.com/office/powerpoint/2012/main" userId="S-1-5-21-3451903533-795248054-377848552-11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A3933-DB03-F54A-46A2-86FCA6C5B603}" v="273" dt="2021-02-02T14:11:53.330"/>
    <p1510:client id="{90E19AC5-8A5A-668C-0C55-800203B1986E}" v="21" dt="2021-02-02T15:49:36.110"/>
    <p1510:client id="{CB543308-6CC3-C6B1-E6B0-47A186C5CFCF}" v="3" dt="2021-02-02T16:12:57.201"/>
    <p1510:client id="{D3EB44B1-9D3F-45D9-DAD5-1D52896C43E8}" v="139" dt="2021-02-02T14:58:16.2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0988" autoAdjust="0"/>
  </p:normalViewPr>
  <p:slideViewPr>
    <p:cSldViewPr>
      <p:cViewPr varScale="1">
        <p:scale>
          <a:sx n="63" d="100"/>
          <a:sy n="63" d="100"/>
        </p:scale>
        <p:origin x="1408"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AGRSVFP01\Share-OAP$\COMPLIANCE%20&amp;%20MONITORING\County%20Programs\program-data-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AGRSVFP01\Share-OAP$\COMPLIANCE%20&amp;%20MONITORING\County%20Programs\program-data-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[program-data-2022.xlsx]PT-org!PivotTable1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Administrative Organizations</a:t>
            </a:r>
          </a:p>
        </c:rich>
      </c:tx>
      <c:layout>
        <c:manualLayout>
          <c:xMode val="edge"/>
          <c:yMode val="edge"/>
          <c:x val="0.28649999999999998"/>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ext>
          </c:extLst>
        </c:dLbl>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noFill/>
                <a:ln>
                  <a:noFill/>
                </a:ln>
              </c15:spPr>
            </c:ext>
          </c:extLst>
        </c:dLbl>
      </c:pivotFmt>
      <c:pivotFmt>
        <c:idx val="9"/>
        <c:spPr>
          <a:solidFill>
            <a:schemeClr val="accent1"/>
          </a:solidFill>
          <a:ln w="19050">
            <a:solidFill>
              <a:schemeClr val="lt1"/>
            </a:solidFill>
          </a:ln>
          <a:effectLst/>
        </c:spPr>
        <c:dLbl>
          <c:idx val="0"/>
          <c:layout>
            <c:manualLayout>
              <c:x val="-4.9999999999999975E-2"/>
              <c:y val="-7.40740740740740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EllipseCallout">
                  <a:avLst/>
                </a:prstGeom>
                <a:noFill/>
                <a:ln>
                  <a:noFill/>
                </a:ln>
              </c15:spPr>
            </c:ext>
          </c:extLst>
        </c:dLbl>
      </c:pivotFmt>
      <c:pivotFmt>
        <c:idx val="10"/>
        <c:spPr>
          <a:solidFill>
            <a:schemeClr val="accent1"/>
          </a:solidFill>
          <a:ln w="19050">
            <a:solidFill>
              <a:schemeClr val="lt1"/>
            </a:solidFill>
          </a:ln>
          <a:effectLst/>
        </c:spPr>
        <c:dLbl>
          <c:idx val="0"/>
          <c:layout>
            <c:manualLayout>
              <c:x val="3.3333333333333333E-2"/>
              <c:y val="-6.944444444444444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EllipseCallout">
                  <a:avLst/>
                </a:prstGeom>
                <a:noFill/>
                <a:ln>
                  <a:noFill/>
                </a:ln>
              </c15:spPr>
            </c:ext>
          </c:extLst>
        </c:dLbl>
      </c:pivotFmt>
      <c:pivotFmt>
        <c:idx val="11"/>
        <c:spPr>
          <a:solidFill>
            <a:schemeClr val="accent1"/>
          </a:solidFill>
          <a:ln w="19050">
            <a:solidFill>
              <a:schemeClr val="lt1"/>
            </a:solidFill>
          </a:ln>
          <a:effectLst/>
        </c:spPr>
        <c:dLbl>
          <c:idx val="0"/>
          <c:layout>
            <c:manualLayout>
              <c:x val="-4.4444444444444467E-2"/>
              <c:y val="2.777777777777777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EllipseCallout">
                  <a:avLst/>
                </a:prstGeom>
                <a:noFill/>
                <a:ln>
                  <a:noFill/>
                </a:ln>
              </c15:spPr>
            </c:ext>
          </c:extLst>
        </c:dLbl>
      </c:pivotFmt>
      <c:pivotFmt>
        <c:idx val="12"/>
        <c:spPr>
          <a:solidFill>
            <a:schemeClr val="accent1"/>
          </a:solidFill>
          <a:ln w="19050">
            <a:solidFill>
              <a:schemeClr val="lt1"/>
            </a:solidFill>
          </a:ln>
          <a:effectLst/>
        </c:spPr>
        <c:marker>
          <c:symbol val="none"/>
        </c:marke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noFill/>
                <a:ln>
                  <a:noFill/>
                </a:ln>
              </c15:spPr>
            </c:ext>
          </c:extLst>
        </c:dLbl>
      </c:pivotFmt>
      <c:pivotFmt>
        <c:idx val="23"/>
        <c:spPr>
          <a:solidFill>
            <a:schemeClr val="accent1"/>
          </a:solidFill>
          <a:ln w="19050">
            <a:solidFill>
              <a:schemeClr val="lt1"/>
            </a:solidFill>
          </a:ln>
          <a:effectLst/>
        </c:spPr>
        <c:dLbl>
          <c:idx val="0"/>
          <c:layout>
            <c:manualLayout>
              <c:x val="3.3333333333333333E-2"/>
              <c:y val="-6.944444444444444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EllipseCallout">
                  <a:avLst/>
                </a:prstGeom>
                <a:noFill/>
                <a:ln>
                  <a:noFill/>
                </a:ln>
              </c15:spPr>
            </c:ext>
          </c:extLst>
        </c:dLbl>
      </c:pivotFmt>
      <c:pivotFmt>
        <c:idx val="24"/>
        <c:spPr>
          <a:solidFill>
            <a:schemeClr val="accent1"/>
          </a:solidFill>
          <a:ln w="19050">
            <a:solidFill>
              <a:schemeClr val="lt1"/>
            </a:solidFill>
          </a:ln>
          <a:effectLst/>
        </c:spPr>
        <c:dLbl>
          <c:idx val="0"/>
          <c:layout>
            <c:manualLayout>
              <c:x val="-4.4444444444444467E-2"/>
              <c:y val="2.777777777777777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EllipseCallout">
                  <a:avLst/>
                </a:prstGeom>
                <a:noFill/>
                <a:ln>
                  <a:noFill/>
                </a:ln>
              </c15:spPr>
            </c:ext>
          </c:extLst>
        </c:dLbl>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34"/>
        <c:spPr>
          <a:solidFill>
            <a:schemeClr val="accent1"/>
          </a:solidFill>
          <a:ln w="19050">
            <a:solidFill>
              <a:schemeClr val="lt1"/>
            </a:solidFill>
          </a:ln>
          <a:effectLst/>
        </c:spPr>
      </c:pivotFmt>
      <c:pivotFmt>
        <c:idx val="35"/>
        <c:spPr>
          <a:solidFill>
            <a:schemeClr val="accent1"/>
          </a:solidFill>
          <a:ln w="19050">
            <a:solidFill>
              <a:schemeClr val="lt1"/>
            </a:solidFill>
          </a:ln>
          <a:effectLst/>
        </c:spPr>
      </c:pivotFmt>
      <c:pivotFmt>
        <c:idx val="36"/>
        <c:spPr>
          <a:solidFill>
            <a:schemeClr val="accent1"/>
          </a:solidFill>
          <a:ln w="19050">
            <a:solidFill>
              <a:schemeClr val="lt1"/>
            </a:solidFill>
          </a:ln>
          <a:effectLst/>
        </c:spPr>
      </c:pivotFmt>
      <c:pivotFmt>
        <c:idx val="37"/>
        <c:spPr>
          <a:solidFill>
            <a:schemeClr val="accent1"/>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pivotFmt>
      <c:pivotFmt>
        <c:idx val="40"/>
        <c:spPr>
          <a:solidFill>
            <a:schemeClr val="accent1"/>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chemeClr val="accent1"/>
          </a:solidFill>
          <a:ln w="19050">
            <a:solidFill>
              <a:schemeClr val="lt1"/>
            </a:solidFill>
          </a:ln>
          <a:effectLst/>
        </c:spPr>
      </c:pivotFmt>
      <c:pivotFmt>
        <c:idx val="43"/>
        <c:spPr>
          <a:solidFill>
            <a:schemeClr val="accent1"/>
          </a:solidFill>
          <a:ln w="19050">
            <a:solidFill>
              <a:schemeClr val="lt1"/>
            </a:solidFill>
          </a:ln>
          <a:effectLst/>
        </c:spPr>
      </c:pivotFmt>
      <c:pivotFmt>
        <c:idx val="44"/>
        <c:spPr>
          <a:solidFill>
            <a:schemeClr val="accent1"/>
          </a:solidFill>
          <a:ln w="19050">
            <a:solidFill>
              <a:schemeClr val="lt1"/>
            </a:solidFill>
          </a:ln>
          <a:effectLst/>
        </c:spPr>
      </c:pivotFmt>
      <c:pivotFmt>
        <c:idx val="45"/>
        <c:spPr>
          <a:solidFill>
            <a:schemeClr val="accent1"/>
          </a:solidFill>
          <a:ln w="19050">
            <a:solidFill>
              <a:schemeClr val="lt1"/>
            </a:solidFill>
          </a:ln>
          <a:effectLst/>
        </c:spPr>
      </c:pivotFmt>
      <c:pivotFmt>
        <c:idx val="46"/>
        <c:spPr>
          <a:solidFill>
            <a:schemeClr val="accent1"/>
          </a:solidFill>
          <a:ln w="19050">
            <a:solidFill>
              <a:schemeClr val="lt1"/>
            </a:solidFill>
          </a:ln>
          <a:effectLst/>
        </c:spPr>
      </c:pivotFmt>
      <c:pivotFmt>
        <c:idx val="47"/>
        <c:spPr>
          <a:solidFill>
            <a:schemeClr val="accent1"/>
          </a:solidFill>
          <a:ln w="19050">
            <a:solidFill>
              <a:schemeClr val="lt1"/>
            </a:solidFill>
          </a:ln>
          <a:effectLst/>
        </c:spPr>
      </c:pivotFmt>
      <c:pivotFmt>
        <c:idx val="48"/>
        <c:spPr>
          <a:solidFill>
            <a:schemeClr val="accent1"/>
          </a:solidFill>
          <a:ln w="19050">
            <a:solidFill>
              <a:schemeClr val="lt1"/>
            </a:solidFill>
          </a:ln>
          <a:effectLst/>
        </c:spPr>
      </c:pivotFmt>
      <c:pivotFmt>
        <c:idx val="4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50"/>
        <c:spPr>
          <a:solidFill>
            <a:schemeClr val="accent1"/>
          </a:solidFill>
          <a:ln w="19050">
            <a:solidFill>
              <a:schemeClr val="lt1"/>
            </a:solidFill>
          </a:ln>
          <a:effectLst/>
        </c:spPr>
      </c:pivotFmt>
      <c:pivotFmt>
        <c:idx val="51"/>
        <c:spPr>
          <a:solidFill>
            <a:schemeClr val="accent1"/>
          </a:solidFill>
          <a:ln w="19050">
            <a:solidFill>
              <a:schemeClr val="lt1"/>
            </a:solidFill>
          </a:ln>
          <a:effectLst/>
        </c:spPr>
      </c:pivotFmt>
      <c:pivotFmt>
        <c:idx val="52"/>
        <c:spPr>
          <a:solidFill>
            <a:schemeClr val="accent1"/>
          </a:solidFill>
          <a:ln w="19050">
            <a:solidFill>
              <a:schemeClr val="lt1"/>
            </a:solidFill>
          </a:ln>
          <a:effectLst/>
        </c:spPr>
      </c:pivotFmt>
      <c:pivotFmt>
        <c:idx val="53"/>
        <c:spPr>
          <a:solidFill>
            <a:schemeClr val="accent1"/>
          </a:solidFill>
          <a:ln w="19050">
            <a:solidFill>
              <a:schemeClr val="lt1"/>
            </a:solidFill>
          </a:ln>
          <a:effectLst/>
        </c:spPr>
      </c:pivotFmt>
      <c:pivotFmt>
        <c:idx val="5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55"/>
        <c:spPr>
          <a:solidFill>
            <a:schemeClr val="accent1"/>
          </a:solidFill>
          <a:ln w="19050">
            <a:solidFill>
              <a:schemeClr val="lt1"/>
            </a:solidFill>
          </a:ln>
          <a:effectLst/>
        </c:spPr>
      </c:pivotFmt>
      <c:pivotFmt>
        <c:idx val="56"/>
        <c:spPr>
          <a:solidFill>
            <a:schemeClr val="accent1"/>
          </a:solidFill>
          <a:ln w="19050">
            <a:solidFill>
              <a:schemeClr val="lt1"/>
            </a:solidFill>
          </a:ln>
          <a:effectLst/>
        </c:spPr>
      </c:pivotFmt>
      <c:pivotFmt>
        <c:idx val="57"/>
        <c:spPr>
          <a:solidFill>
            <a:schemeClr val="accent1"/>
          </a:solidFill>
          <a:ln w="19050">
            <a:solidFill>
              <a:schemeClr val="lt1"/>
            </a:solidFill>
          </a:ln>
          <a:effectLst/>
        </c:spPr>
      </c:pivotFmt>
      <c:pivotFmt>
        <c:idx val="58"/>
        <c:spPr>
          <a:solidFill>
            <a:schemeClr val="accent1"/>
          </a:solidFill>
          <a:ln w="19050">
            <a:solidFill>
              <a:schemeClr val="lt1"/>
            </a:solidFill>
          </a:ln>
          <a:effectLst/>
        </c:spPr>
      </c:pivotFmt>
      <c:pivotFmt>
        <c:idx val="5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60"/>
        <c:spPr>
          <a:solidFill>
            <a:schemeClr val="accent1"/>
          </a:solidFill>
          <a:ln w="19050">
            <a:solidFill>
              <a:schemeClr val="lt1"/>
            </a:solidFill>
          </a:ln>
          <a:effectLst/>
        </c:spPr>
      </c:pivotFmt>
      <c:pivotFmt>
        <c:idx val="61"/>
        <c:spPr>
          <a:solidFill>
            <a:schemeClr val="accent1"/>
          </a:solidFill>
          <a:ln w="19050">
            <a:solidFill>
              <a:schemeClr val="lt1"/>
            </a:solidFill>
          </a:ln>
          <a:effectLst/>
        </c:spPr>
      </c:pivotFmt>
      <c:pivotFmt>
        <c:idx val="62"/>
        <c:spPr>
          <a:solidFill>
            <a:schemeClr val="accent1"/>
          </a:solidFill>
          <a:ln w="19050">
            <a:solidFill>
              <a:schemeClr val="lt1"/>
            </a:solidFill>
          </a:ln>
          <a:effectLst/>
        </c:spPr>
      </c:pivotFmt>
      <c:pivotFmt>
        <c:idx val="63"/>
        <c:spPr>
          <a:solidFill>
            <a:schemeClr val="accent1"/>
          </a:solidFill>
          <a:ln w="19050">
            <a:solidFill>
              <a:schemeClr val="lt1"/>
            </a:solidFill>
          </a:ln>
          <a:effectLst/>
        </c:spPr>
      </c:pivotFmt>
    </c:pivotFmts>
    <c:plotArea>
      <c:layout/>
      <c:pieChart>
        <c:varyColors val="1"/>
        <c:ser>
          <c:idx val="0"/>
          <c:order val="0"/>
          <c:tx>
            <c:strRef>
              <c:f>'PT-org'!$B$3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C0-4831-B901-9BFDC39A6F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C0-4831-B901-9BFDC39A6F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C0-4831-B901-9BFDC39A6F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C0-4831-B901-9BFDC39A6F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8C0-4831-B901-9BFDC39A6F1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'PT-org'!$A$4:$A$8</c:f>
              <c:strCache>
                <c:ptCount val="4"/>
                <c:pt idx="0">
                  <c:v>conservation district</c:v>
                </c:pt>
                <c:pt idx="1">
                  <c:v>cattle association</c:v>
                </c:pt>
                <c:pt idx="2">
                  <c:v>other</c:v>
                </c:pt>
                <c:pt idx="3">
                  <c:v>extension related</c:v>
                </c:pt>
              </c:strCache>
            </c:strRef>
          </c:cat>
          <c:val>
            <c:numRef>
              <c:f>'PT-org'!$B$4:$B$8</c:f>
              <c:numCache>
                <c:formatCode>General</c:formatCode>
                <c:ptCount val="4"/>
                <c:pt idx="0">
                  <c:v>42</c:v>
                </c:pt>
                <c:pt idx="1">
                  <c:v>27</c:v>
                </c:pt>
                <c:pt idx="2">
                  <c:v>20</c:v>
                </c:pt>
                <c:pt idx="3">
                  <c:v>2</c:v>
                </c:pt>
              </c:numCache>
            </c:numRef>
          </c:val>
          <c:extLst>
            <c:ext xmlns:c16="http://schemas.microsoft.com/office/drawing/2014/chart" uri="{C3380CC4-5D6E-409C-BE32-E72D297353CC}">
              <c16:uniqueId val="{0000000A-88C0-4831-B901-9BFDC39A6F1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890767265111748"/>
          <c:y val="0.32283464566929132"/>
          <c:w val="0.35109232734888252"/>
          <c:h val="0.4545494313210848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[program-data-2022.xlsx]PT-prorate!PivotTable1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Pro-Rate?</a:t>
            </a:r>
          </a:p>
        </c:rich>
      </c:tx>
      <c:layout>
        <c:manualLayout>
          <c:xMode val="edge"/>
          <c:yMode val="edge"/>
          <c:x val="0.28649999999999998"/>
          <c:y val="3.7037037037037035E-2"/>
        </c:manualLayout>
      </c:layout>
      <c:overlay val="0"/>
      <c:spPr>
        <a:noFill/>
        <a:ln>
          <a:noFill/>
        </a:ln>
        <a:effectLst/>
      </c:spPr>
    </c:title>
    <c:autoTitleDeleted val="0"/>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borderCallout1">
                  <a:avLst/>
                </a:prstGeom>
              </c15:spPr>
            </c:ext>
          </c:extLst>
        </c:dLbl>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marker>
          <c:symbol val="none"/>
        </c:marker>
        <c:dLbl>
          <c:idx val="0"/>
          <c:delete val="1"/>
          <c:extLst>
            <c:ext xmlns:c15="http://schemas.microsoft.com/office/drawing/2012/chart" uri="{CE6537A1-D6FC-4f65-9D91-7224C49458BB}"/>
          </c:extLst>
        </c:dLbl>
      </c:pivotFmt>
      <c:pivotFmt>
        <c:idx val="9"/>
        <c:spPr>
          <a:solidFill>
            <a:schemeClr val="accent1"/>
          </a:solidFill>
          <a:ln w="19050">
            <a:solidFill>
              <a:schemeClr val="lt1"/>
            </a:solidFill>
          </a:ln>
          <a:effectLst/>
        </c:spPr>
        <c:dLbl>
          <c:idx val="0"/>
          <c:layout>
            <c:manualLayout>
              <c:x val="-4.9999999999999975E-2"/>
              <c:y val="-7.40740740740740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EllipseCallout">
                  <a:avLst/>
                </a:prstGeom>
              </c15:spPr>
            </c:ext>
          </c:extLst>
        </c:dLbl>
      </c:pivotFmt>
      <c:pivotFmt>
        <c:idx val="10"/>
        <c:spPr>
          <a:solidFill>
            <a:schemeClr val="accent1"/>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2"/>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2"/>
        <c:marker>
          <c:symbol val="none"/>
        </c:marke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2"/>
          </a:solidFill>
          <a:ln w="19050">
            <a:solidFill>
              <a:schemeClr val="lt1"/>
            </a:solidFill>
          </a:ln>
          <a:effectLst/>
        </c:spPr>
      </c:pivotFmt>
      <c:pivotFmt>
        <c:idx val="16"/>
        <c:spPr>
          <a:solidFill>
            <a:schemeClr val="accent3"/>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c:spPr>
      </c:pivotFmt>
      <c:pivotFmt>
        <c:idx val="18"/>
        <c:spPr>
          <a:solidFill>
            <a:schemeClr val="accent3"/>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4"/>
          </a:solidFill>
          <a:ln w="19050">
            <a:solidFill>
              <a:schemeClr val="lt1"/>
            </a:solidFill>
          </a:ln>
          <a:effectLst/>
        </c:spPr>
      </c:pivotFmt>
      <c:pivotFmt>
        <c:idx val="23"/>
        <c:spPr>
          <a:solidFill>
            <a:schemeClr val="accent4"/>
          </a:solidFill>
          <a:ln w="19050">
            <a:solidFill>
              <a:schemeClr val="lt1"/>
            </a:solidFill>
          </a:ln>
          <a:effectLst/>
        </c:spPr>
      </c:pivotFmt>
      <c:pivotFmt>
        <c:idx val="24"/>
        <c:marker>
          <c:symbol val="none"/>
        </c:marker>
        <c:dLbl>
          <c:idx val="0"/>
          <c:delete val="1"/>
          <c:extLst>
            <c:ext xmlns:c15="http://schemas.microsoft.com/office/drawing/2012/chart" uri="{CE6537A1-D6FC-4f65-9D91-7224C49458BB}"/>
          </c:extLst>
        </c:dLbl>
      </c:pivotFmt>
      <c:pivotFmt>
        <c:idx val="25"/>
        <c:spPr>
          <a:solidFill>
            <a:schemeClr val="accent1"/>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2"/>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27"/>
        <c:spPr>
          <a:solidFill>
            <a:schemeClr val="accent3"/>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28"/>
        <c:marker>
          <c:symbol val="none"/>
        </c:marker>
      </c:pivotFmt>
      <c:pivotFmt>
        <c:idx val="29"/>
        <c:spPr>
          <a:solidFill>
            <a:schemeClr val="accent1"/>
          </a:solidFill>
          <a:ln w="19050">
            <a:solidFill>
              <a:schemeClr val="lt1"/>
            </a:solidFill>
          </a:ln>
          <a:effectLst/>
        </c:spPr>
      </c:pivotFmt>
      <c:pivotFmt>
        <c:idx val="30"/>
        <c:spPr>
          <a:solidFill>
            <a:schemeClr val="accent2"/>
          </a:solidFill>
          <a:ln w="19050">
            <a:solidFill>
              <a:schemeClr val="lt1"/>
            </a:solidFill>
          </a:ln>
          <a:effectLst/>
        </c:spPr>
      </c:pivotFmt>
      <c:pivotFmt>
        <c:idx val="31"/>
        <c:spPr>
          <a:solidFill>
            <a:schemeClr val="accent3"/>
          </a:solidFill>
          <a:ln w="19050">
            <a:solidFill>
              <a:schemeClr val="lt1"/>
            </a:solidFill>
          </a:ln>
          <a:effectLst/>
        </c:spPr>
      </c:pivotFmt>
      <c:pivotFmt>
        <c:idx val="32"/>
        <c:marker>
          <c:symbol val="none"/>
        </c:marker>
        <c:dLbl>
          <c:idx val="0"/>
          <c:delete val="1"/>
          <c:extLst>
            <c:ext xmlns:c15="http://schemas.microsoft.com/office/drawing/2012/chart" uri="{CE6537A1-D6FC-4f65-9D91-7224C49458BB}"/>
          </c:extLst>
        </c:dLbl>
      </c:pivotFmt>
      <c:pivotFmt>
        <c:idx val="33"/>
        <c:spPr>
          <a:solidFill>
            <a:schemeClr val="accent1"/>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4"/>
        <c:spPr>
          <a:solidFill>
            <a:schemeClr val="accent2"/>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3"/>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6"/>
        <c:marker>
          <c:symbol val="none"/>
        </c:marker>
      </c:pivotFmt>
      <c:pivotFmt>
        <c:idx val="37"/>
        <c:spPr>
          <a:solidFill>
            <a:schemeClr val="accent1"/>
          </a:solidFill>
          <a:ln w="19050">
            <a:solidFill>
              <a:schemeClr val="lt1"/>
            </a:solidFill>
          </a:ln>
          <a:effectLst/>
        </c:spPr>
      </c:pivotFmt>
      <c:pivotFmt>
        <c:idx val="38"/>
        <c:spPr>
          <a:solidFill>
            <a:schemeClr val="accent2"/>
          </a:solidFill>
          <a:ln w="19050">
            <a:solidFill>
              <a:schemeClr val="lt1"/>
            </a:solidFill>
          </a:ln>
          <a:effectLst/>
        </c:spPr>
      </c:pivotFmt>
      <c:pivotFmt>
        <c:idx val="39"/>
        <c:spPr>
          <a:solidFill>
            <a:schemeClr val="accent3"/>
          </a:solidFill>
          <a:ln w="19050">
            <a:solidFill>
              <a:schemeClr val="lt1"/>
            </a:solidFill>
          </a:ln>
          <a:effectLst/>
        </c:spPr>
      </c:pivotFmt>
      <c:pivotFmt>
        <c:idx val="40"/>
        <c:marker>
          <c:symbol val="none"/>
        </c:marker>
        <c:dLbl>
          <c:idx val="0"/>
          <c:delete val="1"/>
          <c:extLst>
            <c:ext xmlns:c15="http://schemas.microsoft.com/office/drawing/2012/chart" uri="{CE6537A1-D6FC-4f65-9D91-7224C49458BB}"/>
          </c:extLst>
        </c:dLbl>
      </c:pivotFmt>
      <c:pivotFmt>
        <c:idx val="41"/>
        <c:spPr>
          <a:solidFill>
            <a:schemeClr val="accent1"/>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42"/>
        <c:spPr>
          <a:solidFill>
            <a:schemeClr val="accent2"/>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3"/>
          </a:solidFill>
          <a:ln w="19050">
            <a:solidFill>
              <a:schemeClr val="lt1"/>
            </a:solidFill>
          </a:ln>
          <a:effectLst/>
        </c:spPr>
        <c:dLbl>
          <c:idx val="0"/>
          <c:spPr>
            <a:noFill/>
            <a:ln>
              <a:noFill/>
            </a:ln>
            <a:effectLst/>
          </c:spPr>
          <c:txPr>
            <a:bodyPr wrap="square" lIns="38100" tIns="19050" rIns="38100" bIns="19050" anchor="ctr">
              <a:spAutoFit/>
            </a:bodyPr>
            <a:lstStyle/>
            <a:p>
              <a:pPr>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44"/>
        <c:marker>
          <c:symbol val="none"/>
        </c:marker>
      </c:pivotFmt>
      <c:pivotFmt>
        <c:idx val="45"/>
        <c:spPr>
          <a:solidFill>
            <a:schemeClr val="accent1"/>
          </a:solidFill>
          <a:ln w="19050">
            <a:solidFill>
              <a:schemeClr val="lt1"/>
            </a:solidFill>
          </a:ln>
          <a:effectLst/>
        </c:spPr>
      </c:pivotFmt>
      <c:pivotFmt>
        <c:idx val="46"/>
        <c:spPr>
          <a:solidFill>
            <a:schemeClr val="accent2"/>
          </a:solidFill>
          <a:ln w="19050">
            <a:solidFill>
              <a:schemeClr val="lt1"/>
            </a:solidFill>
          </a:ln>
          <a:effectLst/>
        </c:spPr>
      </c:pivotFmt>
      <c:pivotFmt>
        <c:idx val="47"/>
        <c:spPr>
          <a:solidFill>
            <a:schemeClr val="accent3"/>
          </a:solidFill>
          <a:ln w="19050">
            <a:solidFill>
              <a:schemeClr val="lt1"/>
            </a:solidFill>
          </a:ln>
          <a:effectLst/>
        </c:spPr>
      </c:pivotFmt>
    </c:pivotFmts>
    <c:plotArea>
      <c:layout/>
      <c:pieChart>
        <c:varyColors val="1"/>
        <c:ser>
          <c:idx val="0"/>
          <c:order val="0"/>
          <c:tx>
            <c:strRef>
              <c:f>'PT-prorate'!$B$3</c:f>
              <c:strCache>
                <c:ptCount val="1"/>
                <c:pt idx="0">
                  <c:v>Count of Pro-Rate?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E7-499D-8634-5942D57FCB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E7-499D-8634-5942D57FCB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E7-499D-8634-5942D57FCBFD}"/>
              </c:ext>
            </c:extLst>
          </c:dPt>
          <c:dPt>
            <c:idx val="3"/>
            <c:bubble3D val="0"/>
            <c:extLst>
              <c:ext xmlns:c16="http://schemas.microsoft.com/office/drawing/2014/chart" uri="{C3380CC4-5D6E-409C-BE32-E72D297353CC}">
                <c16:uniqueId val="{00000006-9AE7-499D-8634-5942D57FCBFD}"/>
              </c:ext>
            </c:extLst>
          </c:dPt>
          <c:dLbls>
            <c:dLbl>
              <c:idx val="0"/>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E7-499D-8634-5942D57FCBFD}"/>
                </c:ext>
              </c:extLst>
            </c:dLbl>
            <c:dLbl>
              <c:idx val="1"/>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E7-499D-8634-5942D57FCBFD}"/>
                </c:ext>
              </c:extLst>
            </c:dLbl>
            <c:dLbl>
              <c:idx val="2"/>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AE7-499D-8634-5942D57FCBFD}"/>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'PT-prorate'!$A$4:$A$7</c:f>
              <c:strCache>
                <c:ptCount val="3"/>
                <c:pt idx="0">
                  <c:v>No</c:v>
                </c:pt>
                <c:pt idx="1">
                  <c:v>YES</c:v>
                </c:pt>
                <c:pt idx="2">
                  <c:v>Only Ties</c:v>
                </c:pt>
              </c:strCache>
            </c:strRef>
          </c:cat>
          <c:val>
            <c:numRef>
              <c:f>'PT-prorate'!$B$4:$B$7</c:f>
              <c:numCache>
                <c:formatCode>General</c:formatCode>
                <c:ptCount val="3"/>
                <c:pt idx="0">
                  <c:v>39</c:v>
                </c:pt>
                <c:pt idx="1">
                  <c:v>26</c:v>
                </c:pt>
                <c:pt idx="2">
                  <c:v>26</c:v>
                </c:pt>
              </c:numCache>
            </c:numRef>
          </c:val>
          <c:extLst>
            <c:ext xmlns:c16="http://schemas.microsoft.com/office/drawing/2014/chart" uri="{C3380CC4-5D6E-409C-BE32-E72D297353CC}">
              <c16:uniqueId val="{00000007-9AE7-499D-8634-5942D57FCBFD}"/>
            </c:ext>
          </c:extLst>
        </c:ser>
        <c:ser>
          <c:idx val="1"/>
          <c:order val="1"/>
          <c:tx>
            <c:strRef>
              <c:f>'PT-prorate'!$C$3</c:f>
              <c:strCache>
                <c:ptCount val="1"/>
                <c:pt idx="0">
                  <c:v>Average of ProdMax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9AE7-499D-8634-5942D57FCB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9AE7-499D-8634-5942D57FCB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9AE7-499D-8634-5942D57FCBFD}"/>
              </c:ext>
            </c:extLst>
          </c:dPt>
          <c:dPt>
            <c:idx val="3"/>
            <c:bubble3D val="0"/>
            <c:extLst>
              <c:ext xmlns:c16="http://schemas.microsoft.com/office/drawing/2014/chart" uri="{C3380CC4-5D6E-409C-BE32-E72D297353CC}">
                <c16:uniqueId val="{0000000E-9AE7-499D-8634-5942D57FCBFD}"/>
              </c:ext>
            </c:extLst>
          </c:dPt>
          <c:cat>
            <c:strRef>
              <c:f>'PT-prorate'!$A$4:$A$7</c:f>
              <c:strCache>
                <c:ptCount val="3"/>
                <c:pt idx="0">
                  <c:v>No</c:v>
                </c:pt>
                <c:pt idx="1">
                  <c:v>YES</c:v>
                </c:pt>
                <c:pt idx="2">
                  <c:v>Only Ties</c:v>
                </c:pt>
              </c:strCache>
            </c:strRef>
          </c:cat>
          <c:val>
            <c:numRef>
              <c:f>'PT-prorate'!$C$4:$C$7</c:f>
              <c:numCache>
                <c:formatCode>_("$"* #,##0_);_("$"* \(#,##0\);_("$"* "-"??_);_(@_)</c:formatCode>
                <c:ptCount val="3"/>
                <c:pt idx="0">
                  <c:v>3167.9487179487178</c:v>
                </c:pt>
                <c:pt idx="1">
                  <c:v>4423.0769230769229</c:v>
                </c:pt>
                <c:pt idx="2">
                  <c:v>3403.8461538461538</c:v>
                </c:pt>
              </c:numCache>
            </c:numRef>
          </c:val>
          <c:extLst>
            <c:ext xmlns:c16="http://schemas.microsoft.com/office/drawing/2014/chart" uri="{C3380CC4-5D6E-409C-BE32-E72D297353CC}">
              <c16:uniqueId val="{0000000F-9AE7-499D-8634-5942D57FCBF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6064807524059497"/>
          <c:y val="0.32283464566929132"/>
          <c:w val="0.22268525809273837"/>
          <c:h val="0.354747010790317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3"/>
            <a:ext cx="3043979" cy="465773"/>
          </a:xfrm>
          <a:prstGeom prst="rect">
            <a:avLst/>
          </a:prstGeom>
        </p:spPr>
        <p:txBody>
          <a:bodyPr vert="horz" lIns="91538" tIns="45771" rIns="91538" bIns="45771" rtlCol="0"/>
          <a:lstStyle>
            <a:lvl1pPr algn="l">
              <a:defRPr sz="1300"/>
            </a:lvl1pPr>
          </a:lstStyle>
          <a:p>
            <a:endParaRPr lang="en-US" dirty="0"/>
          </a:p>
        </p:txBody>
      </p:sp>
      <p:sp>
        <p:nvSpPr>
          <p:cNvPr id="3" name="Date Placeholder 2"/>
          <p:cNvSpPr>
            <a:spLocks noGrp="1"/>
          </p:cNvSpPr>
          <p:nvPr>
            <p:ph type="dt" sz="quarter" idx="1"/>
          </p:nvPr>
        </p:nvSpPr>
        <p:spPr>
          <a:xfrm>
            <a:off x="3977535" y="3"/>
            <a:ext cx="3043979" cy="465773"/>
          </a:xfrm>
          <a:prstGeom prst="rect">
            <a:avLst/>
          </a:prstGeom>
        </p:spPr>
        <p:txBody>
          <a:bodyPr vert="horz" lIns="91538" tIns="45771" rIns="91538" bIns="45771" rtlCol="0"/>
          <a:lstStyle>
            <a:lvl1pPr algn="r">
              <a:defRPr sz="1300"/>
            </a:lvl1pPr>
          </a:lstStyle>
          <a:p>
            <a:fld id="{931890A3-D291-40D2-9D68-1EE0335B88C6}" type="datetimeFigureOut">
              <a:rPr lang="en-US" smtClean="0"/>
              <a:pPr/>
              <a:t>2/27/2023</a:t>
            </a:fld>
            <a:endParaRPr lang="en-US" dirty="0"/>
          </a:p>
        </p:txBody>
      </p:sp>
      <p:sp>
        <p:nvSpPr>
          <p:cNvPr id="4" name="Footer Placeholder 3"/>
          <p:cNvSpPr>
            <a:spLocks noGrp="1"/>
          </p:cNvSpPr>
          <p:nvPr>
            <p:ph type="ftr" sz="quarter" idx="2"/>
          </p:nvPr>
        </p:nvSpPr>
        <p:spPr>
          <a:xfrm>
            <a:off x="7" y="8841739"/>
            <a:ext cx="3043979" cy="465773"/>
          </a:xfrm>
          <a:prstGeom prst="rect">
            <a:avLst/>
          </a:prstGeom>
        </p:spPr>
        <p:txBody>
          <a:bodyPr vert="horz" lIns="91538" tIns="45771" rIns="91538" bIns="4577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7535" y="8841739"/>
            <a:ext cx="3043979" cy="465773"/>
          </a:xfrm>
          <a:prstGeom prst="rect">
            <a:avLst/>
          </a:prstGeom>
        </p:spPr>
        <p:txBody>
          <a:bodyPr vert="horz" lIns="91538" tIns="45771" rIns="91538" bIns="45771" rtlCol="0" anchor="b"/>
          <a:lstStyle>
            <a:lvl1pPr algn="r">
              <a:defRPr sz="1300"/>
            </a:lvl1pPr>
          </a:lstStyle>
          <a:p>
            <a:fld id="{A228F831-0754-4001-A478-D3F1D4657566}"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43822" cy="465878"/>
          </a:xfrm>
          <a:prstGeom prst="rect">
            <a:avLst/>
          </a:prstGeom>
        </p:spPr>
        <p:txBody>
          <a:bodyPr vert="horz" lIns="91538" tIns="45771" rIns="91538" bIns="45771" rtlCol="0"/>
          <a:lstStyle>
            <a:lvl1pPr algn="l">
              <a:defRPr sz="1300"/>
            </a:lvl1pPr>
          </a:lstStyle>
          <a:p>
            <a:endParaRPr lang="en-US" dirty="0"/>
          </a:p>
        </p:txBody>
      </p:sp>
      <p:sp>
        <p:nvSpPr>
          <p:cNvPr id="3" name="Date Placeholder 2"/>
          <p:cNvSpPr>
            <a:spLocks noGrp="1"/>
          </p:cNvSpPr>
          <p:nvPr>
            <p:ph type="dt" idx="1"/>
          </p:nvPr>
        </p:nvSpPr>
        <p:spPr>
          <a:xfrm>
            <a:off x="3978083" y="3"/>
            <a:ext cx="3043822" cy="465878"/>
          </a:xfrm>
          <a:prstGeom prst="rect">
            <a:avLst/>
          </a:prstGeom>
        </p:spPr>
        <p:txBody>
          <a:bodyPr vert="horz" lIns="91538" tIns="45771" rIns="91538" bIns="45771" rtlCol="0"/>
          <a:lstStyle>
            <a:lvl1pPr algn="r">
              <a:defRPr sz="1300"/>
            </a:lvl1pPr>
          </a:lstStyle>
          <a:p>
            <a:fld id="{E6C4EB2B-74EB-409F-A6F0-F453755D1625}" type="datetimeFigureOut">
              <a:rPr lang="en-US" smtClean="0"/>
              <a:pPr/>
              <a:t>2/27/2023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38" tIns="45771" rIns="91538" bIns="45771" rtlCol="0" anchor="ctr"/>
          <a:lstStyle/>
          <a:p>
            <a:endParaRPr lang="en-US" dirty="0"/>
          </a:p>
        </p:txBody>
      </p:sp>
      <p:sp>
        <p:nvSpPr>
          <p:cNvPr id="5" name="Notes Placeholder 4"/>
          <p:cNvSpPr>
            <a:spLocks noGrp="1"/>
          </p:cNvSpPr>
          <p:nvPr>
            <p:ph type="body" sz="quarter" idx="3"/>
          </p:nvPr>
        </p:nvSpPr>
        <p:spPr>
          <a:xfrm>
            <a:off x="702794" y="4422671"/>
            <a:ext cx="5617521" cy="4188674"/>
          </a:xfrm>
          <a:prstGeom prst="rect">
            <a:avLst/>
          </a:prstGeom>
        </p:spPr>
        <p:txBody>
          <a:bodyPr vert="horz" lIns="91538" tIns="45771" rIns="91538" bIns="457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41117"/>
            <a:ext cx="3043822" cy="465878"/>
          </a:xfrm>
          <a:prstGeom prst="rect">
            <a:avLst/>
          </a:prstGeom>
        </p:spPr>
        <p:txBody>
          <a:bodyPr vert="horz" lIns="91538" tIns="45771" rIns="91538" bIns="4577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083" y="8841117"/>
            <a:ext cx="3043822" cy="465878"/>
          </a:xfrm>
          <a:prstGeom prst="rect">
            <a:avLst/>
          </a:prstGeom>
        </p:spPr>
        <p:txBody>
          <a:bodyPr vert="horz" lIns="91538" tIns="45771" rIns="91538" bIns="45771" rtlCol="0" anchor="b"/>
          <a:lstStyle>
            <a:lvl1pPr algn="r">
              <a:defRPr sz="1300"/>
            </a:lvl1pPr>
          </a:lstStyle>
          <a:p>
            <a:fld id="{E4D6875C-E749-4C82-9EFE-2F44954C79B1}" type="slidenum">
              <a:rPr lang="en-US" smtClean="0"/>
              <a:pPr/>
              <a:t>‹#›</a:t>
            </a:fld>
            <a:endParaRPr lang="en-US" dirty="0"/>
          </a:p>
        </p:txBody>
      </p:sp>
    </p:spTree>
    <p:extLst>
      <p:ext uri="{BB962C8B-B14F-4D97-AF65-F5344CB8AC3E}">
        <p14:creationId xmlns:p14="http://schemas.microsoft.com/office/powerpoint/2010/main" val="34626775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91588" indent="-291588">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4D6875C-E749-4C82-9EFE-2F44954C79B1}" type="slidenum">
              <a:rPr lang="en-US" smtClean="0"/>
              <a:pPr/>
              <a:t>1</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48366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Along</a:t>
            </a:r>
            <a:r>
              <a:rPr lang="en-US" baseline="0" dirty="0">
                <a:cs typeface="Calibri"/>
              </a:rPr>
              <a:t> with investments by the Kentucky Agricultural Development Board, over $186 million has been approved in loans across Kentucky to help beginning farmers, agribusinesses, agriculture infrastructure, and more. </a:t>
            </a:r>
            <a:endParaRPr lang="en-US" dirty="0">
              <a:cs typeface="Calibri"/>
            </a:endParaRPr>
          </a:p>
        </p:txBody>
      </p:sp>
      <p:sp>
        <p:nvSpPr>
          <p:cNvPr id="4" name="Slide Number Placeholder 3"/>
          <p:cNvSpPr>
            <a:spLocks noGrp="1"/>
          </p:cNvSpPr>
          <p:nvPr>
            <p:ph type="sldNum" sz="quarter" idx="5"/>
          </p:nvPr>
        </p:nvSpPr>
        <p:spPr/>
        <p:txBody>
          <a:bodyPr/>
          <a:lstStyle/>
          <a:p>
            <a:fld id="{E4D6875C-E749-4C82-9EFE-2F44954C79B1}" type="slidenum">
              <a:rPr lang="en-US" smtClean="0"/>
              <a:pPr/>
              <a:t>10</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76469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Kentucky Agriculture Development Board and the Kentucky Agricultural Finance Corporation are working together to provide grants and loans which have helped to diversify and grow Kentucky's agriculture and rural economy.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6875C-E749-4C82-9EFE-2F44954C79B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96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the opportunity to be here this morning.  If you have questions or need more information about our programs visit our website.</a:t>
            </a:r>
          </a:p>
        </p:txBody>
      </p:sp>
      <p:sp>
        <p:nvSpPr>
          <p:cNvPr id="4" name="Slide Number Placeholder 3"/>
          <p:cNvSpPr>
            <a:spLocks noGrp="1"/>
          </p:cNvSpPr>
          <p:nvPr>
            <p:ph type="sldNum" sz="quarter" idx="10"/>
          </p:nvPr>
        </p:nvSpPr>
        <p:spPr/>
        <p:txBody>
          <a:bodyPr/>
          <a:lstStyle/>
          <a:p>
            <a:pPr defTabSz="914019">
              <a:defRPr/>
            </a:pPr>
            <a:fld id="{1C6E57CC-FF2F-4BBD-A51C-D1EF36C05B76}" type="slidenum">
              <a:rPr lang="en-US">
                <a:solidFill>
                  <a:prstClr val="black"/>
                </a:solidFill>
                <a:latin typeface="Calibri"/>
              </a:rPr>
              <a:pPr defTabSz="914019">
                <a:defRPr/>
              </a:pPr>
              <a:t>12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782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1C6E57CC-FF2F-4BBD-A51C-D1EF36C05B76}"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6759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1990s</a:t>
            </a:r>
            <a:r>
              <a:rPr lang="en-US" baseline="0" dirty="0"/>
              <a:t> Tobacco was King of Kentucky fields. Tobacco accounted for 24% of Kentucky’s agricultural cash receipts. Of Kentucky 90,000 farms over 45,000, or half, had a tobacco base. Here in Henderson County with over 526 farms and 96 depended on tobacco. In 1997, total cash receipts for Henderson county was $50 million an $1.5 million came from tobacco.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6875C-E749-4C82-9EFE-2F44954C79B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9737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a:t>
            </a:r>
            <a:r>
              <a:rPr lang="en-US" baseline="0" dirty="0"/>
              <a:t> investment of funds at the county and state level have helped Kentucky almost double Farm Cash Receipts since 2000.</a:t>
            </a:r>
            <a:endParaRPr lang="en-US" dirty="0"/>
          </a:p>
        </p:txBody>
      </p:sp>
      <p:sp>
        <p:nvSpPr>
          <p:cNvPr id="4" name="Slide Number Placeholder 3"/>
          <p:cNvSpPr>
            <a:spLocks noGrp="1"/>
          </p:cNvSpPr>
          <p:nvPr>
            <p:ph type="sldNum" sz="quarter" idx="10"/>
          </p:nvPr>
        </p:nvSpPr>
        <p:spPr/>
        <p:txBody>
          <a:bodyPr/>
          <a:lstStyle/>
          <a:p>
            <a:pPr marL="0" marR="0" lvl="0" indent="0" algn="r" defTabSz="914277" rtl="0" eaLnBrk="1" fontAlgn="auto" latinLnBrk="0" hangingPunct="1">
              <a:lnSpc>
                <a:spcPct val="100000"/>
              </a:lnSpc>
              <a:spcBef>
                <a:spcPts val="0"/>
              </a:spcBef>
              <a:spcAft>
                <a:spcPts val="0"/>
              </a:spcAft>
              <a:buClrTx/>
              <a:buSzTx/>
              <a:buFontTx/>
              <a:buNone/>
              <a:tabLst/>
              <a:defRPr/>
            </a:pPr>
            <a:fld id="{E4D6875C-E749-4C82-9EFE-2F44954C79B1}"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277"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423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$708</a:t>
            </a:r>
            <a:r>
              <a:rPr lang="en-US" baseline="0" dirty="0"/>
              <a:t> million </a:t>
            </a:r>
            <a:r>
              <a:rPr lang="en-US" dirty="0"/>
              <a:t>in Kentucky Agricultural Development Funds have been invested in projects over 20 years. Along</a:t>
            </a:r>
            <a:r>
              <a:rPr lang="en-US" baseline="0" dirty="0"/>
              <a:t> with county level programs such as CAIP, these funds have been invested in projects that have impacted a wide range of agriculture endeavors including many in or impacting Eastern Kentucky: Grow Appalachian, KSU Small Grant Program, KY Highlands, Kentucky Beef Network, Kentucky Horticulture, Kentucky Proud, KCARD, and many more.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D6875C-E749-4C82-9EFE-2F44954C79B1}" type="slidenum">
              <a:rPr lang="en-US" smtClean="0"/>
              <a:pPr/>
              <a:t>5</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83764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Soil Conservation Districts in 93 counties have been awarded more than $104 million in 983 projects and programs</a:t>
            </a:r>
            <a:r>
              <a:rPr lang="en-US" sz="1200" kern="1200" baseline="0" dirty="0">
                <a:solidFill>
                  <a:schemeClr val="tx1"/>
                </a:solidFill>
                <a:effectLst/>
                <a:latin typeface="+mn-lt"/>
                <a:ea typeface="+mn-ea"/>
                <a:cs typeface="+mn-cs"/>
              </a:rPr>
              <a:t> over the past 20 years.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6875C-E749-4C82-9EFE-2F44954C79B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032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E57CC-FF2F-4BBD-A51C-D1EF36C05B7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May 25, 2022</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9281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KY Agricultural Development Funds are invested at both the state and county level for programs to diversify agriculture. Along with grants we have developed many programs to address needs in our counties and on our farms. </a:t>
            </a:r>
            <a:r>
              <a:rPr lang="en-US" sz="1200" kern="1200" dirty="0">
                <a:solidFill>
                  <a:schemeClr val="tx1"/>
                </a:solidFill>
                <a:effectLst/>
                <a:latin typeface="+mn-lt"/>
                <a:ea typeface="+mn-ea"/>
                <a:cs typeface="+mn-cs"/>
              </a:rPr>
              <a:t>Soil Conservation has been integral to the implementation of these programs and projects at the</a:t>
            </a:r>
            <a:r>
              <a:rPr lang="en-US" sz="1200" kern="1200" baseline="0" dirty="0">
                <a:solidFill>
                  <a:schemeClr val="tx1"/>
                </a:solidFill>
                <a:effectLst/>
                <a:latin typeface="+mn-lt"/>
                <a:ea typeface="+mn-ea"/>
                <a:cs typeface="+mn-cs"/>
              </a:rPr>
              <a:t> county level.</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6875C-E749-4C82-9EFE-2F44954C79B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5914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6875C-E749-4C82-9EFE-2F44954C79B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May 25, 2022</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388160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7.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hyperlink" Target="http://www.google.com/url?url=http://www.zorate.info/?p=716&amp;rct=j&amp;frm=1&amp;q=&amp;esrc=s&amp;sa=U&amp;ei=6bMRVbmbDYGxyASgm4KABA&amp;ved=0CDoQ9QEwEg&amp;sig2=hDq-0oyXHGNVp8IGNI7dWw&amp;usg=AFQjCNHwM6qEVWWzQc_hNFCEMNrSgU8ZkA" TargetMode="Externa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1797424" y="2097743"/>
            <a:ext cx="6790764" cy="3338358"/>
            <a:chOff x="1313330" y="2133600"/>
            <a:chExt cx="6790764" cy="3338358"/>
          </a:xfrm>
          <a:noFill/>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09"/>
            <a:stretch/>
          </p:blipFill>
          <p:spPr bwMode="auto">
            <a:xfrm>
              <a:off x="1313330" y="2133600"/>
              <a:ext cx="1752600" cy="333835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133600"/>
              <a:ext cx="1863967" cy="33338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451" r="-72176" b="-330"/>
            <a:stretch/>
          </p:blipFill>
          <p:spPr bwMode="auto">
            <a:xfrm>
              <a:off x="5208494" y="2133600"/>
              <a:ext cx="2895600" cy="33338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92588" y="5698153"/>
            <a:ext cx="1828800" cy="55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X:\Public Affairs\Logos\KADF\Production files\JPEG files\KADF logo_2color - Copy.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49824" y="5698153"/>
            <a:ext cx="1447800" cy="6526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815006" y="457200"/>
            <a:ext cx="5576393" cy="1554272"/>
          </a:xfrm>
          <a:prstGeom prst="rect">
            <a:avLst/>
          </a:prstGeom>
          <a:solidFill>
            <a:srgbClr val="031087"/>
          </a:solidFill>
          <a:ln>
            <a:noFill/>
          </a:ln>
        </p:spPr>
        <p:txBody>
          <a:bodyPr wrap="square" rtlCol="0">
            <a:spAutoFit/>
          </a:bodyPr>
          <a:lstStyle/>
          <a:p>
            <a:pPr>
              <a:spcBef>
                <a:spcPts val="1200"/>
              </a:spcBef>
              <a:spcAft>
                <a:spcPts val="300"/>
              </a:spcAft>
            </a:pPr>
            <a:r>
              <a:rPr lang="en-US" b="1" dirty="0">
                <a:solidFill>
                  <a:schemeClr val="bg1"/>
                </a:solidFill>
                <a:latin typeface="Arial" panose="020B0604020202020204" pitchFamily="34" charset="0"/>
                <a:cs typeface="Arial" panose="020B0604020202020204" pitchFamily="34" charset="0"/>
              </a:rPr>
              <a:t>INVESTING IN GROWING </a:t>
            </a:r>
          </a:p>
          <a:p>
            <a:pPr>
              <a:spcAft>
                <a:spcPts val="300"/>
              </a:spcAft>
            </a:pPr>
            <a:r>
              <a:rPr lang="en-US" b="1" dirty="0">
                <a:solidFill>
                  <a:schemeClr val="bg1"/>
                </a:solidFill>
                <a:latin typeface="Arial" panose="020B0604020202020204" pitchFamily="34" charset="0"/>
                <a:cs typeface="Arial" panose="020B0604020202020204" pitchFamily="34" charset="0"/>
              </a:rPr>
              <a:t>OPPORTUNITES </a:t>
            </a:r>
          </a:p>
          <a:p>
            <a:r>
              <a:rPr lang="en-US" b="1" dirty="0">
                <a:solidFill>
                  <a:schemeClr val="bg1"/>
                </a:solidFill>
                <a:latin typeface="Arial" panose="020B0604020202020204" pitchFamily="34" charset="0"/>
                <a:cs typeface="Arial" panose="020B0604020202020204" pitchFamily="34" charset="0"/>
              </a:rPr>
              <a:t>THROUGHOUT KENTUCKY. </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pic>
        <p:nvPicPr>
          <p:cNvPr id="14" name="Picture 9" descr="https://encrypted-tbn0.gstatic.com/images?q=tbn:ANd9GcQ1VqJwYrhQZCGMry6sq01Oon5O-ubliOi0Vtyrd82TOZn6ro1XYeMjVQY">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888827" y="5583961"/>
            <a:ext cx="1428750" cy="6762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03573" y="6400800"/>
            <a:ext cx="8991600" cy="338554"/>
          </a:xfrm>
          <a:prstGeom prst="rect">
            <a:avLst/>
          </a:prstGeom>
          <a:noFill/>
        </p:spPr>
        <p:txBody>
          <a:bodyPr wrap="square" rtlCol="0">
            <a:spAutoFit/>
          </a:bodyPr>
          <a:lstStyle/>
          <a:p>
            <a:pPr algn="ctr"/>
            <a:r>
              <a:rPr lang="en-US" sz="1600" dirty="0">
                <a:latin typeface="Calibri Light" panose="020F0302020204030204" pitchFamily="34" charset="0"/>
                <a:ea typeface="Arial Unicode MS" panose="020B0604020202020204" pitchFamily="34" charset="-128"/>
                <a:cs typeface="Arial Unicode MS" panose="020B0604020202020204" pitchFamily="34" charset="-128"/>
              </a:rPr>
              <a:t>Governor’s Office of Agricultural Policy</a:t>
            </a:r>
          </a:p>
        </p:txBody>
      </p:sp>
      <p:sp>
        <p:nvSpPr>
          <p:cNvPr id="2" name="Title 1"/>
          <p:cNvSpPr>
            <a:spLocks noGrp="1"/>
          </p:cNvSpPr>
          <p:nvPr>
            <p:ph type="ctrTitle" hasCustomPrompt="1"/>
          </p:nvPr>
        </p:nvSpPr>
        <p:spPr>
          <a:xfrm>
            <a:off x="1949824" y="1371600"/>
            <a:ext cx="5441575" cy="841375"/>
          </a:xfrm>
        </p:spPr>
        <p:txBody>
          <a:bodyPr>
            <a:normAutofit/>
          </a:bodyPr>
          <a:lstStyle>
            <a:lvl1pPr algn="r">
              <a:defRPr sz="3200">
                <a:solidFill>
                  <a:schemeClr val="bg1"/>
                </a:solidFill>
              </a:defRPr>
            </a:lvl1pPr>
          </a:lstStyle>
          <a:p>
            <a:r>
              <a:rPr lang="en-US" dirty="0"/>
              <a:t>PRESENTATION TITLE</a:t>
            </a:r>
          </a:p>
        </p:txBody>
      </p:sp>
    </p:spTree>
    <p:extLst>
      <p:ext uri="{BB962C8B-B14F-4D97-AF65-F5344CB8AC3E}">
        <p14:creationId xmlns:p14="http://schemas.microsoft.com/office/powerpoint/2010/main" val="310253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sp>
        <p:nvSpPr>
          <p:cNvPr id="13"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pic>
        <p:nvPicPr>
          <p:cNvPr id="14"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6" name="Straight Connector 15"/>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457200" y="1600200"/>
            <a:ext cx="8229600" cy="4525963"/>
          </a:xfrm>
        </p:spPr>
        <p:txBody>
          <a:bodyPr/>
          <a:lstStyle/>
          <a:p>
            <a:pPr lvl="0"/>
            <a:r>
              <a:rPr lang="en-US"/>
              <a:t>Click to edit Master text styles</a:t>
            </a:r>
          </a:p>
        </p:txBody>
      </p:sp>
    </p:spTree>
    <p:extLst>
      <p:ext uri="{BB962C8B-B14F-4D97-AF65-F5344CB8AC3E}">
        <p14:creationId xmlns:p14="http://schemas.microsoft.com/office/powerpoint/2010/main" val="334443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cxnSp>
        <p:nvCxnSpPr>
          <p:cNvPr id="9" name="Straight Connector 8"/>
          <p:cNvCxnSpPr/>
          <p:nvPr userDrawn="1"/>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3124200" y="6356350"/>
            <a:ext cx="2895600" cy="365125"/>
          </a:xfrm>
        </p:spPr>
        <p:txBody>
          <a:bodyPr/>
          <a:lstStyle/>
          <a:p>
            <a:endParaRPr lang="en-US" dirty="0"/>
          </a:p>
        </p:txBody>
      </p:sp>
      <p:sp>
        <p:nvSpPr>
          <p:cNvPr id="11"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2"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4" name="Straight Connector 13"/>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91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3119B"/>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3124200" y="6356350"/>
            <a:ext cx="2895600" cy="365125"/>
          </a:xfrm>
        </p:spPr>
        <p:txBody>
          <a:bodyPr/>
          <a:lstStyle/>
          <a:p>
            <a:endParaRPr lang="en-US" dirty="0"/>
          </a:p>
        </p:txBody>
      </p:sp>
      <p:sp>
        <p:nvSpPr>
          <p:cNvPr id="9"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0"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2" name="Straight Connector 11"/>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01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rgbClr val="031087"/>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Footer Placeholder 4"/>
          <p:cNvSpPr>
            <a:spLocks noGrp="1"/>
          </p:cNvSpPr>
          <p:nvPr>
            <p:ph type="ftr" sz="quarter" idx="11"/>
          </p:nvPr>
        </p:nvSpPr>
        <p:spPr>
          <a:xfrm>
            <a:off x="3124200" y="6356350"/>
            <a:ext cx="2895600" cy="365125"/>
          </a:xfrm>
        </p:spPr>
        <p:txBody>
          <a:bodyPr/>
          <a:lstStyle/>
          <a:p>
            <a:endParaRPr lang="en-US" dirty="0"/>
          </a:p>
        </p:txBody>
      </p:sp>
      <p:sp>
        <p:nvSpPr>
          <p:cNvPr id="9"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0"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2" name="Straight Connector 11"/>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89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0" name="Straight Connector 9"/>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5976" y="762000"/>
            <a:ext cx="5576393" cy="2862322"/>
          </a:xfrm>
          <a:prstGeom prst="rect">
            <a:avLst/>
          </a:prstGeom>
          <a:solidFill>
            <a:srgbClr val="031087"/>
          </a:solid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Governor’s Office of Agricultural Policy</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Roger Thomas, Executive Director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404 Ann Street Frankfort, KY 40601</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agpolicy.ky.gov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502-564-2627 </a:t>
            </a:r>
          </a:p>
          <a:p>
            <a:endParaRPr lang="en-US" b="1" dirty="0">
              <a:solidFill>
                <a:schemeClr val="bg1"/>
              </a:solidFill>
              <a:latin typeface="Arial" panose="020B0604020202020204" pitchFamily="34" charset="0"/>
              <a:cs typeface="Arial" panose="020B0604020202020204" pitchFamily="34" charset="0"/>
            </a:endParaRPr>
          </a:p>
        </p:txBody>
      </p:sp>
      <p:pic>
        <p:nvPicPr>
          <p:cNvPr id="12" name="Picture 7" descr="X:\Public Affairs\Logos\KADF\Production files\JPEG files\KADF logo_2color - Copy.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198" y="4741248"/>
            <a:ext cx="1822159" cy="8213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96070" y="4688519"/>
            <a:ext cx="278584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298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leaf"/>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blip>
          <a:srcRect/>
          <a:stretch>
            <a:fillRect/>
          </a:stretch>
        </p:blipFill>
        <p:spPr bwMode="auto">
          <a:xfrm flipH="1">
            <a:off x="6705600" y="1066800"/>
            <a:ext cx="1295400" cy="711146"/>
          </a:xfrm>
          <a:prstGeom prst="rect">
            <a:avLst/>
          </a:prstGeom>
          <a:noFill/>
          <a:ln w="9525" algn="in">
            <a:noFill/>
            <a:miter lim="800000"/>
            <a:headEnd/>
            <a:tailEnd/>
          </a:ln>
          <a:effectLst/>
        </p:spPr>
      </p:pic>
      <p:sp>
        <p:nvSpPr>
          <p:cNvPr id="2" name="Title 1"/>
          <p:cNvSpPr>
            <a:spLocks noGrp="1"/>
          </p:cNvSpPr>
          <p:nvPr>
            <p:ph type="ctrTitle" hasCustomPrompt="1"/>
          </p:nvPr>
        </p:nvSpPr>
        <p:spPr>
          <a:xfrm>
            <a:off x="1371600" y="990601"/>
            <a:ext cx="6629400" cy="1142999"/>
          </a:xfrm>
        </p:spPr>
        <p:txBody>
          <a:bodyPr/>
          <a:lstStyle/>
          <a:p>
            <a:r>
              <a:rPr lang="en-US" dirty="0"/>
              <a:t>Click to edit title</a:t>
            </a:r>
          </a:p>
        </p:txBody>
      </p:sp>
      <p:sp>
        <p:nvSpPr>
          <p:cNvPr id="3" name="Subtitle 2"/>
          <p:cNvSpPr>
            <a:spLocks noGrp="1"/>
          </p:cNvSpPr>
          <p:nvPr>
            <p:ph type="subTitle" idx="1" hasCustomPrompt="1"/>
          </p:nvPr>
        </p:nvSpPr>
        <p:spPr>
          <a:xfrm>
            <a:off x="5715000" y="3810000"/>
            <a:ext cx="3276600" cy="1752600"/>
          </a:xfrm>
          <a:noFill/>
        </p:spPr>
        <p:txBody>
          <a:bodyPr>
            <a:normAutofit/>
          </a:bodyPr>
          <a:lstStyle>
            <a:lvl1pPr marL="0" indent="0" algn="r">
              <a:buNone/>
              <a:defRPr sz="2400">
                <a:solidFill>
                  <a:schemeClr val="bg1"/>
                </a:solidFill>
                <a:latin typeface="Perpet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Location</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65DA55E-2B99-4A5B-999D-23546401083F}" type="slidenum">
              <a:rPr lang="en-US" smtClean="0"/>
              <a:pPr>
                <a:defRPr/>
              </a:pPr>
              <a:t>‹#›</a:t>
            </a:fld>
            <a:endParaRPr lang="en-US" dirty="0"/>
          </a:p>
        </p:txBody>
      </p:sp>
    </p:spTree>
    <p:extLst>
      <p:ext uri="{BB962C8B-B14F-4D97-AF65-F5344CB8AC3E}">
        <p14:creationId xmlns:p14="http://schemas.microsoft.com/office/powerpoint/2010/main" val="24966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B26EA-3B9F-4577-8F77-164435578AC1}" type="datetimeFigureOut">
              <a:rPr lang="en-US" smtClean="0"/>
              <a:t>2/27/2023</a:t>
            </a:fld>
            <a:endParaRPr lang="en-US" dirty="0"/>
          </a:p>
        </p:txBody>
      </p:sp>
      <p:sp>
        <p:nvSpPr>
          <p:cNvPr id="3" name="Footer Placeholder 2"/>
          <p:cNvSpPr>
            <a:spLocks noGrp="1"/>
          </p:cNvSpPr>
          <p:nvPr>
            <p:ph type="ftr" sz="quarter" idx="11"/>
          </p:nvPr>
        </p:nvSpPr>
        <p:spPr/>
        <p:txBody>
          <a:bodyPr/>
          <a:lstStyle/>
          <a:p>
            <a:pPr>
              <a:defRPr/>
            </a:pPr>
            <a:r>
              <a:rPr lang="en-US" dirty="0"/>
              <a:t>County Agricultural Development Council Orientation 2014-2016</a:t>
            </a:r>
          </a:p>
        </p:txBody>
      </p:sp>
      <p:sp>
        <p:nvSpPr>
          <p:cNvPr id="4" name="Slide Number Placeholder 3"/>
          <p:cNvSpPr>
            <a:spLocks noGrp="1"/>
          </p:cNvSpPr>
          <p:nvPr>
            <p:ph type="sldNum" sz="quarter" idx="12"/>
          </p:nvPr>
        </p:nvSpPr>
        <p:spPr/>
        <p:txBody>
          <a:bodyPr/>
          <a:lstStyle/>
          <a:p>
            <a:pPr>
              <a:defRPr/>
            </a:pPr>
            <a:fld id="{B6C168F6-01DC-4A69-9038-03CCC0937641}" type="slidenum">
              <a:rPr lang="en-US" smtClean="0"/>
              <a:pPr>
                <a:defRPr/>
              </a:pPr>
              <a:t>‹#›</a:t>
            </a:fld>
            <a:endParaRPr lang="en-US" dirty="0"/>
          </a:p>
        </p:txBody>
      </p:sp>
    </p:spTree>
    <p:extLst>
      <p:ext uri="{BB962C8B-B14F-4D97-AF65-F5344CB8AC3E}">
        <p14:creationId xmlns:p14="http://schemas.microsoft.com/office/powerpoint/2010/main" val="1165610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1797424" y="2097743"/>
            <a:ext cx="6790764" cy="3338358"/>
            <a:chOff x="1313330" y="2133600"/>
            <a:chExt cx="6790764" cy="3338358"/>
          </a:xfrm>
          <a:noFill/>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09"/>
            <a:stretch/>
          </p:blipFill>
          <p:spPr bwMode="auto">
            <a:xfrm>
              <a:off x="1313330" y="2133600"/>
              <a:ext cx="1752600" cy="333835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133600"/>
              <a:ext cx="1863967" cy="33338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451" r="-72176" b="-330"/>
            <a:stretch/>
          </p:blipFill>
          <p:spPr bwMode="auto">
            <a:xfrm>
              <a:off x="5208494" y="2133600"/>
              <a:ext cx="2895600" cy="33338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92588" y="5698153"/>
            <a:ext cx="1828800" cy="55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X:\Public Affairs\Logos\KADF\Production files\JPEG files\KADF logo_2color - Copy.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49824" y="5698153"/>
            <a:ext cx="1447800" cy="6526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815006" y="457200"/>
            <a:ext cx="5576393" cy="1554272"/>
          </a:xfrm>
          <a:prstGeom prst="rect">
            <a:avLst/>
          </a:prstGeom>
          <a:solidFill>
            <a:srgbClr val="031087"/>
          </a:solidFill>
          <a:ln>
            <a:noFill/>
          </a:ln>
        </p:spPr>
        <p:txBody>
          <a:bodyPr wrap="square" rtlCol="0">
            <a:spAutoFit/>
          </a:bodyPr>
          <a:lstStyle/>
          <a:p>
            <a:pPr>
              <a:spcBef>
                <a:spcPts val="1200"/>
              </a:spcBef>
              <a:spcAft>
                <a:spcPts val="300"/>
              </a:spcAft>
            </a:pPr>
            <a:r>
              <a:rPr lang="en-US" b="1" dirty="0">
                <a:solidFill>
                  <a:schemeClr val="bg1"/>
                </a:solidFill>
                <a:latin typeface="Arial" panose="020B0604020202020204" pitchFamily="34" charset="0"/>
                <a:cs typeface="Arial" panose="020B0604020202020204" pitchFamily="34" charset="0"/>
              </a:rPr>
              <a:t>INVESTING IN GROWING </a:t>
            </a:r>
          </a:p>
          <a:p>
            <a:pPr>
              <a:spcAft>
                <a:spcPts val="300"/>
              </a:spcAft>
            </a:pPr>
            <a:r>
              <a:rPr lang="en-US" b="1" dirty="0">
                <a:solidFill>
                  <a:schemeClr val="bg1"/>
                </a:solidFill>
                <a:latin typeface="Arial" panose="020B0604020202020204" pitchFamily="34" charset="0"/>
                <a:cs typeface="Arial" panose="020B0604020202020204" pitchFamily="34" charset="0"/>
              </a:rPr>
              <a:t>OPPORTUNITES </a:t>
            </a:r>
          </a:p>
          <a:p>
            <a:r>
              <a:rPr lang="en-US" b="1" dirty="0">
                <a:solidFill>
                  <a:schemeClr val="bg1"/>
                </a:solidFill>
                <a:latin typeface="Arial" panose="020B0604020202020204" pitchFamily="34" charset="0"/>
                <a:cs typeface="Arial" panose="020B0604020202020204" pitchFamily="34" charset="0"/>
              </a:rPr>
              <a:t>THROUGHOUT KENTUCKY. </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pic>
        <p:nvPicPr>
          <p:cNvPr id="14" name="Picture 9" descr="https://encrypted-tbn0.gstatic.com/images?q=tbn:ANd9GcQ1VqJwYrhQZCGMry6sq01Oon5O-ubliOi0Vtyrd82TOZn6ro1XYeMjVQY">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888827" y="5583961"/>
            <a:ext cx="1428750" cy="6762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03573" y="6400800"/>
            <a:ext cx="8991600" cy="338554"/>
          </a:xfrm>
          <a:prstGeom prst="rect">
            <a:avLst/>
          </a:prstGeom>
          <a:noFill/>
        </p:spPr>
        <p:txBody>
          <a:bodyPr wrap="square" rtlCol="0">
            <a:spAutoFit/>
          </a:bodyPr>
          <a:lstStyle/>
          <a:p>
            <a:pPr algn="ctr"/>
            <a:r>
              <a:rPr lang="en-US" sz="1600" dirty="0">
                <a:latin typeface="Calibri Light" panose="020F0302020204030204" pitchFamily="34" charset="0"/>
                <a:ea typeface="Arial Unicode MS" panose="020B0604020202020204" pitchFamily="34" charset="-128"/>
                <a:cs typeface="Arial Unicode MS" panose="020B0604020202020204" pitchFamily="34" charset="-128"/>
              </a:rPr>
              <a:t>Governor’s Office of Agricultural Policy</a:t>
            </a:r>
          </a:p>
        </p:txBody>
      </p:sp>
      <p:sp>
        <p:nvSpPr>
          <p:cNvPr id="2" name="Title 1"/>
          <p:cNvSpPr>
            <a:spLocks noGrp="1"/>
          </p:cNvSpPr>
          <p:nvPr>
            <p:ph type="ctrTitle" hasCustomPrompt="1"/>
          </p:nvPr>
        </p:nvSpPr>
        <p:spPr>
          <a:xfrm>
            <a:off x="1949824" y="1371600"/>
            <a:ext cx="5441575" cy="841375"/>
          </a:xfrm>
        </p:spPr>
        <p:txBody>
          <a:bodyPr>
            <a:normAutofit/>
          </a:bodyPr>
          <a:lstStyle>
            <a:lvl1pPr algn="r">
              <a:defRPr sz="3200">
                <a:solidFill>
                  <a:schemeClr val="bg1"/>
                </a:solidFill>
              </a:defRPr>
            </a:lvl1pPr>
          </a:lstStyle>
          <a:p>
            <a:r>
              <a:rPr lang="en-US" dirty="0"/>
              <a:t>PRESENTATION TITLE</a:t>
            </a:r>
          </a:p>
        </p:txBody>
      </p:sp>
    </p:spTree>
    <p:extLst>
      <p:ext uri="{BB962C8B-B14F-4D97-AF65-F5344CB8AC3E}">
        <p14:creationId xmlns:p14="http://schemas.microsoft.com/office/powerpoint/2010/main" val="163370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sp>
        <p:nvSpPr>
          <p:cNvPr id="13"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pic>
        <p:nvPicPr>
          <p:cNvPr id="14"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6" name="Straight Connector 15"/>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457200" y="1600200"/>
            <a:ext cx="8229600" cy="4525963"/>
          </a:xfrm>
        </p:spPr>
        <p:txBody>
          <a:bodyPr/>
          <a:lstStyle/>
          <a:p>
            <a:pPr lvl="0"/>
            <a:r>
              <a:rPr lang="en-US"/>
              <a:t>Click to edit Master text styles</a:t>
            </a:r>
          </a:p>
        </p:txBody>
      </p:sp>
    </p:spTree>
    <p:extLst>
      <p:ext uri="{BB962C8B-B14F-4D97-AF65-F5344CB8AC3E}">
        <p14:creationId xmlns:p14="http://schemas.microsoft.com/office/powerpoint/2010/main" val="3598155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cxnSp>
        <p:nvCxnSpPr>
          <p:cNvPr id="9" name="Straight Connector 8"/>
          <p:cNvCxnSpPr/>
          <p:nvPr userDrawn="1"/>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3124200" y="6356350"/>
            <a:ext cx="2895600" cy="365125"/>
          </a:xfrm>
        </p:spPr>
        <p:txBody>
          <a:bodyPr/>
          <a:lstStyle/>
          <a:p>
            <a:endParaRPr lang="en-US" dirty="0"/>
          </a:p>
        </p:txBody>
      </p:sp>
      <p:sp>
        <p:nvSpPr>
          <p:cNvPr id="11"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2"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4" name="Straight Connector 13"/>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59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sp>
        <p:nvSpPr>
          <p:cNvPr id="13"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pic>
        <p:nvPicPr>
          <p:cNvPr id="14"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6" name="Straight Connector 15"/>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457200" y="1600200"/>
            <a:ext cx="8229600" cy="4525963"/>
          </a:xfrm>
        </p:spPr>
        <p:txBody>
          <a:bodyPr/>
          <a:lstStyle/>
          <a:p>
            <a:pPr lvl="0"/>
            <a:r>
              <a:rPr lang="en-US"/>
              <a:t>Click to edit Master text styles</a:t>
            </a:r>
          </a:p>
        </p:txBody>
      </p:sp>
    </p:spTree>
    <p:extLst>
      <p:ext uri="{BB962C8B-B14F-4D97-AF65-F5344CB8AC3E}">
        <p14:creationId xmlns:p14="http://schemas.microsoft.com/office/powerpoint/2010/main" val="2870086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3119B"/>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3124200" y="6356350"/>
            <a:ext cx="2895600" cy="365125"/>
          </a:xfrm>
        </p:spPr>
        <p:txBody>
          <a:bodyPr/>
          <a:lstStyle/>
          <a:p>
            <a:endParaRPr lang="en-US" dirty="0"/>
          </a:p>
        </p:txBody>
      </p:sp>
      <p:sp>
        <p:nvSpPr>
          <p:cNvPr id="9"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0"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2" name="Straight Connector 11"/>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948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rgbClr val="031087"/>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Footer Placeholder 4"/>
          <p:cNvSpPr>
            <a:spLocks noGrp="1"/>
          </p:cNvSpPr>
          <p:nvPr>
            <p:ph type="ftr" sz="quarter" idx="11"/>
          </p:nvPr>
        </p:nvSpPr>
        <p:spPr>
          <a:xfrm>
            <a:off x="3124200" y="6356350"/>
            <a:ext cx="2895600" cy="365125"/>
          </a:xfrm>
        </p:spPr>
        <p:txBody>
          <a:bodyPr/>
          <a:lstStyle/>
          <a:p>
            <a:endParaRPr lang="en-US" dirty="0"/>
          </a:p>
        </p:txBody>
      </p:sp>
      <p:sp>
        <p:nvSpPr>
          <p:cNvPr id="9"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0"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2" name="Straight Connector 11"/>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986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pic>
        <p:nvPicPr>
          <p:cNvPr id="8"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0" name="Straight Connector 9"/>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5976" y="762000"/>
            <a:ext cx="5576393" cy="2862322"/>
          </a:xfrm>
          <a:prstGeom prst="rect">
            <a:avLst/>
          </a:prstGeom>
          <a:solidFill>
            <a:srgbClr val="031087"/>
          </a:solid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Governor’s Office of Agricultural Policy</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Roger Thomas, Executive Director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404 Ann Street Frankfort, KY 40601</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agpolicy.ky.gov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502-564-2627 </a:t>
            </a:r>
          </a:p>
          <a:p>
            <a:endParaRPr lang="en-US" b="1" dirty="0">
              <a:solidFill>
                <a:schemeClr val="bg1"/>
              </a:solidFill>
              <a:latin typeface="Arial" panose="020B0604020202020204" pitchFamily="34" charset="0"/>
              <a:cs typeface="Arial" panose="020B0604020202020204" pitchFamily="34" charset="0"/>
            </a:endParaRPr>
          </a:p>
        </p:txBody>
      </p:sp>
      <p:pic>
        <p:nvPicPr>
          <p:cNvPr id="12" name="Picture 7" descr="X:\Public Affairs\Logos\KADF\Production files\JPEG files\KADF logo_2color - Copy.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198" y="4741248"/>
            <a:ext cx="1822159" cy="8213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96070" y="4688519"/>
            <a:ext cx="278584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618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050" name="Picture 2" descr="leaf"/>
          <p:cNvPicPr>
            <a:picLocks noChangeAspect="1" noChangeArrowheads="1"/>
          </p:cNvPicPr>
          <p:nvPr/>
        </p:nvPicPr>
        <p:blipFill>
          <a:blip r:embed="rId2" cstate="print">
            <a:clrChange>
              <a:clrFrom>
                <a:srgbClr val="FAFAFA"/>
              </a:clrFrom>
              <a:clrTo>
                <a:srgbClr val="FAFAFA">
                  <a:alpha val="0"/>
                </a:srgbClr>
              </a:clrTo>
            </a:clrChange>
            <a:duotone>
              <a:schemeClr val="accent1">
                <a:shade val="45000"/>
                <a:satMod val="135000"/>
              </a:schemeClr>
              <a:prstClr val="white"/>
            </a:duotone>
          </a:blip>
          <a:srcRect/>
          <a:stretch>
            <a:fillRect/>
          </a:stretch>
        </p:blipFill>
        <p:spPr bwMode="auto">
          <a:xfrm flipH="1">
            <a:off x="6705600" y="1066800"/>
            <a:ext cx="1295400" cy="711146"/>
          </a:xfrm>
          <a:prstGeom prst="rect">
            <a:avLst/>
          </a:prstGeom>
          <a:noFill/>
          <a:ln w="9525" algn="in">
            <a:noFill/>
            <a:miter lim="800000"/>
            <a:headEnd/>
            <a:tailEnd/>
          </a:ln>
          <a:effectLst/>
        </p:spPr>
      </p:pic>
      <p:sp>
        <p:nvSpPr>
          <p:cNvPr id="2" name="Title 1"/>
          <p:cNvSpPr>
            <a:spLocks noGrp="1"/>
          </p:cNvSpPr>
          <p:nvPr>
            <p:ph type="ctrTitle" hasCustomPrompt="1"/>
          </p:nvPr>
        </p:nvSpPr>
        <p:spPr>
          <a:xfrm>
            <a:off x="1371600" y="990601"/>
            <a:ext cx="6629400" cy="1142999"/>
          </a:xfrm>
        </p:spPr>
        <p:txBody>
          <a:bodyPr/>
          <a:lstStyle/>
          <a:p>
            <a:r>
              <a:rPr lang="en-US" dirty="0"/>
              <a:t>Click to edit title</a:t>
            </a:r>
          </a:p>
        </p:txBody>
      </p:sp>
      <p:sp>
        <p:nvSpPr>
          <p:cNvPr id="3" name="Subtitle 2"/>
          <p:cNvSpPr>
            <a:spLocks noGrp="1"/>
          </p:cNvSpPr>
          <p:nvPr>
            <p:ph type="subTitle" idx="1" hasCustomPrompt="1"/>
          </p:nvPr>
        </p:nvSpPr>
        <p:spPr>
          <a:xfrm>
            <a:off x="5715000" y="3810000"/>
            <a:ext cx="3276600" cy="1752600"/>
          </a:xfrm>
          <a:noFill/>
        </p:spPr>
        <p:txBody>
          <a:bodyPr>
            <a:normAutofit/>
          </a:bodyPr>
          <a:lstStyle>
            <a:lvl1pPr marL="0" indent="0" algn="r">
              <a:buNone/>
              <a:defRPr sz="2400">
                <a:solidFill>
                  <a:schemeClr val="bg1"/>
                </a:solidFill>
                <a:latin typeface="Perpet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Location</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65DA55E-2B99-4A5B-999D-23546401083F}" type="slidenum">
              <a:rPr lang="en-US" smtClean="0"/>
              <a:pPr>
                <a:defRPr/>
              </a:pPr>
              <a:t>‹#›</a:t>
            </a:fld>
            <a:endParaRPr lang="en-US" dirty="0"/>
          </a:p>
        </p:txBody>
      </p:sp>
    </p:spTree>
    <p:extLst>
      <p:ext uri="{BB962C8B-B14F-4D97-AF65-F5344CB8AC3E}">
        <p14:creationId xmlns:p14="http://schemas.microsoft.com/office/powerpoint/2010/main" val="3468189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B26EA-3B9F-4577-8F77-164435578AC1}" type="datetimeFigureOut">
              <a:rPr lang="en-US" smtClean="0"/>
              <a:t>2/27/2023</a:t>
            </a:fld>
            <a:endParaRPr lang="en-US" dirty="0"/>
          </a:p>
        </p:txBody>
      </p:sp>
      <p:sp>
        <p:nvSpPr>
          <p:cNvPr id="3" name="Footer Placeholder 2"/>
          <p:cNvSpPr>
            <a:spLocks noGrp="1"/>
          </p:cNvSpPr>
          <p:nvPr>
            <p:ph type="ftr" sz="quarter" idx="11"/>
          </p:nvPr>
        </p:nvSpPr>
        <p:spPr/>
        <p:txBody>
          <a:bodyPr/>
          <a:lstStyle/>
          <a:p>
            <a:pPr>
              <a:defRPr/>
            </a:pPr>
            <a:r>
              <a:rPr lang="en-US" dirty="0"/>
              <a:t>County Agricultural Development Council Orientation 2014-2016</a:t>
            </a:r>
          </a:p>
        </p:txBody>
      </p:sp>
      <p:sp>
        <p:nvSpPr>
          <p:cNvPr id="4" name="Slide Number Placeholder 3"/>
          <p:cNvSpPr>
            <a:spLocks noGrp="1"/>
          </p:cNvSpPr>
          <p:nvPr>
            <p:ph type="sldNum" sz="quarter" idx="12"/>
          </p:nvPr>
        </p:nvSpPr>
        <p:spPr/>
        <p:txBody>
          <a:bodyPr/>
          <a:lstStyle/>
          <a:p>
            <a:pPr>
              <a:defRPr/>
            </a:pPr>
            <a:fld id="{B6C168F6-01DC-4A69-9038-03CCC0937641}" type="slidenum">
              <a:rPr lang="en-US" smtClean="0"/>
              <a:pPr>
                <a:defRPr/>
              </a:pPr>
              <a:t>‹#›</a:t>
            </a:fld>
            <a:endParaRPr lang="en-US" dirty="0"/>
          </a:p>
        </p:txBody>
      </p:sp>
    </p:spTree>
    <p:extLst>
      <p:ext uri="{BB962C8B-B14F-4D97-AF65-F5344CB8AC3E}">
        <p14:creationId xmlns:p14="http://schemas.microsoft.com/office/powerpoint/2010/main" val="37836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1797424" y="2097743"/>
            <a:ext cx="6790764" cy="3338358"/>
            <a:chOff x="1313330" y="2133600"/>
            <a:chExt cx="6790764" cy="3338358"/>
          </a:xfrm>
          <a:noFill/>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09"/>
            <a:stretch/>
          </p:blipFill>
          <p:spPr bwMode="auto">
            <a:xfrm>
              <a:off x="1313330" y="2133600"/>
              <a:ext cx="1752600" cy="333835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133600"/>
              <a:ext cx="1863967" cy="33338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451" r="-72176" b="-330"/>
            <a:stretch/>
          </p:blipFill>
          <p:spPr bwMode="auto">
            <a:xfrm>
              <a:off x="5208494" y="2133600"/>
              <a:ext cx="2895600" cy="33338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92588" y="5698153"/>
            <a:ext cx="1828800" cy="55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X:\Public Affairs\Logos\KADF\Production files\JPEG files\KADF logo_2color - Copy.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49824" y="5698153"/>
            <a:ext cx="1447800" cy="6526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815006" y="457200"/>
            <a:ext cx="5576393" cy="1554272"/>
          </a:xfrm>
          <a:prstGeom prst="rect">
            <a:avLst/>
          </a:prstGeom>
          <a:solidFill>
            <a:srgbClr val="031087"/>
          </a:solidFill>
          <a:ln>
            <a:noFill/>
          </a:ln>
        </p:spPr>
        <p:txBody>
          <a:bodyPr wrap="square" rtlCol="0">
            <a:spAutoFit/>
          </a:bodyPr>
          <a:lstStyle/>
          <a:p>
            <a:pPr>
              <a:spcBef>
                <a:spcPts val="1200"/>
              </a:spcBef>
              <a:spcAft>
                <a:spcPts val="300"/>
              </a:spcAft>
            </a:pPr>
            <a:r>
              <a:rPr lang="en-US" b="1" dirty="0">
                <a:solidFill>
                  <a:schemeClr val="bg1"/>
                </a:solidFill>
                <a:latin typeface="Arial" panose="020B0604020202020204" pitchFamily="34" charset="0"/>
                <a:cs typeface="Arial" panose="020B0604020202020204" pitchFamily="34" charset="0"/>
              </a:rPr>
              <a:t>INVESTING IN GROWING </a:t>
            </a:r>
          </a:p>
          <a:p>
            <a:pPr>
              <a:spcAft>
                <a:spcPts val="300"/>
              </a:spcAft>
            </a:pPr>
            <a:r>
              <a:rPr lang="en-US" b="1" dirty="0">
                <a:solidFill>
                  <a:schemeClr val="bg1"/>
                </a:solidFill>
                <a:latin typeface="Arial" panose="020B0604020202020204" pitchFamily="34" charset="0"/>
                <a:cs typeface="Arial" panose="020B0604020202020204" pitchFamily="34" charset="0"/>
              </a:rPr>
              <a:t>OPPORTUNITES </a:t>
            </a:r>
          </a:p>
          <a:p>
            <a:r>
              <a:rPr lang="en-US" b="1" dirty="0">
                <a:solidFill>
                  <a:schemeClr val="bg1"/>
                </a:solidFill>
                <a:latin typeface="Arial" panose="020B0604020202020204" pitchFamily="34" charset="0"/>
                <a:cs typeface="Arial" panose="020B0604020202020204" pitchFamily="34" charset="0"/>
              </a:rPr>
              <a:t>THROUGHOUT KENTUCKY. </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pic>
        <p:nvPicPr>
          <p:cNvPr id="14" name="Picture 9" descr="https://encrypted-tbn0.gstatic.com/images?q=tbn:ANd9GcQ1VqJwYrhQZCGMry6sq01Oon5O-ubliOi0Vtyrd82TOZn6ro1XYeMjVQY">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888827" y="5583961"/>
            <a:ext cx="1428750" cy="6762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03573" y="6400800"/>
            <a:ext cx="8991600" cy="338554"/>
          </a:xfrm>
          <a:prstGeom prst="rect">
            <a:avLst/>
          </a:prstGeom>
          <a:noFill/>
        </p:spPr>
        <p:txBody>
          <a:bodyPr wrap="square" rtlCol="0">
            <a:spAutoFit/>
          </a:bodyPr>
          <a:lstStyle/>
          <a:p>
            <a:pPr algn="ctr"/>
            <a:r>
              <a:rPr lang="en-US" sz="1600" dirty="0">
                <a:latin typeface="Calibri Light" panose="020F0302020204030204" pitchFamily="34" charset="0"/>
                <a:ea typeface="Arial Unicode MS" panose="020B0604020202020204" pitchFamily="34" charset="-128"/>
                <a:cs typeface="Arial Unicode MS" panose="020B0604020202020204" pitchFamily="34" charset="-128"/>
              </a:rPr>
              <a:t>Governor’s Office of Agricultural Policy</a:t>
            </a:r>
          </a:p>
        </p:txBody>
      </p:sp>
      <p:sp>
        <p:nvSpPr>
          <p:cNvPr id="2" name="Title 1"/>
          <p:cNvSpPr>
            <a:spLocks noGrp="1"/>
          </p:cNvSpPr>
          <p:nvPr>
            <p:ph type="ctrTitle" hasCustomPrompt="1"/>
          </p:nvPr>
        </p:nvSpPr>
        <p:spPr>
          <a:xfrm>
            <a:off x="1949824" y="1371600"/>
            <a:ext cx="5441575" cy="841375"/>
          </a:xfrm>
        </p:spPr>
        <p:txBody>
          <a:bodyPr>
            <a:normAutofit/>
          </a:bodyPr>
          <a:lstStyle>
            <a:lvl1pPr algn="r">
              <a:defRPr sz="3200">
                <a:solidFill>
                  <a:schemeClr val="bg1"/>
                </a:solidFill>
              </a:defRPr>
            </a:lvl1pPr>
          </a:lstStyle>
          <a:p>
            <a:r>
              <a:rPr lang="en-US" dirty="0"/>
              <a:t>PRESENTATION TITLE</a:t>
            </a:r>
          </a:p>
        </p:txBody>
      </p:sp>
    </p:spTree>
    <p:extLst>
      <p:ext uri="{BB962C8B-B14F-4D97-AF65-F5344CB8AC3E}">
        <p14:creationId xmlns:p14="http://schemas.microsoft.com/office/powerpoint/2010/main" val="1665130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2022 CAIP Administrator Training</a:t>
            </a:r>
            <a:endParaRPr lang="en-US" dirty="0"/>
          </a:p>
        </p:txBody>
      </p:sp>
      <p:sp>
        <p:nvSpPr>
          <p:cNvPr id="6"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sp>
        <p:nvSpPr>
          <p:cNvPr id="13"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pic>
        <p:nvPicPr>
          <p:cNvPr id="14"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6" name="Straight Connector 15"/>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457200" y="1600200"/>
            <a:ext cx="8229600" cy="4525963"/>
          </a:xfrm>
        </p:spPr>
        <p:txBody>
          <a:bodyPr/>
          <a:lstStyle/>
          <a:p>
            <a:pPr lvl="0"/>
            <a:r>
              <a:rPr lang="en-US"/>
              <a:t>Click to edit Master text styles</a:t>
            </a:r>
          </a:p>
        </p:txBody>
      </p:sp>
    </p:spTree>
    <p:extLst>
      <p:ext uri="{BB962C8B-B14F-4D97-AF65-F5344CB8AC3E}">
        <p14:creationId xmlns:p14="http://schemas.microsoft.com/office/powerpoint/2010/main" val="1088985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cxnSp>
        <p:nvCxnSpPr>
          <p:cNvPr id="9" name="Straight Connector 8"/>
          <p:cNvCxnSpPr/>
          <p:nvPr userDrawn="1"/>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3124200" y="6356350"/>
            <a:ext cx="2895600" cy="365125"/>
          </a:xfrm>
        </p:spPr>
        <p:txBody>
          <a:bodyPr/>
          <a:lstStyle/>
          <a:p>
            <a:r>
              <a:rPr lang="en-US"/>
              <a:t>2022 CAIP Administrator Training</a:t>
            </a:r>
            <a:endParaRPr lang="en-US" dirty="0"/>
          </a:p>
        </p:txBody>
      </p:sp>
      <p:sp>
        <p:nvSpPr>
          <p:cNvPr id="11"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2"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4" name="Straight Connector 13"/>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678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3119B"/>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3124200" y="6356350"/>
            <a:ext cx="2895600" cy="365125"/>
          </a:xfrm>
        </p:spPr>
        <p:txBody>
          <a:bodyPr/>
          <a:lstStyle/>
          <a:p>
            <a:r>
              <a:rPr lang="en-US"/>
              <a:t>2022 CAIP Administrator Training</a:t>
            </a:r>
            <a:endParaRPr lang="en-US" dirty="0"/>
          </a:p>
        </p:txBody>
      </p:sp>
      <p:sp>
        <p:nvSpPr>
          <p:cNvPr id="9"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0"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2" name="Straight Connector 11"/>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604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rgbClr val="031087"/>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Footer Placeholder 4"/>
          <p:cNvSpPr>
            <a:spLocks noGrp="1"/>
          </p:cNvSpPr>
          <p:nvPr>
            <p:ph type="ftr" sz="quarter" idx="11"/>
          </p:nvPr>
        </p:nvSpPr>
        <p:spPr>
          <a:xfrm>
            <a:off x="3124200" y="6356350"/>
            <a:ext cx="2895600" cy="365125"/>
          </a:xfrm>
        </p:spPr>
        <p:txBody>
          <a:bodyPr/>
          <a:lstStyle/>
          <a:p>
            <a:r>
              <a:rPr lang="en-US"/>
              <a:t>2022 CAIP Administrator Training</a:t>
            </a:r>
            <a:endParaRPr lang="en-US" dirty="0"/>
          </a:p>
        </p:txBody>
      </p:sp>
      <p:sp>
        <p:nvSpPr>
          <p:cNvPr id="9"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0"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2" name="Straight Connector 11"/>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4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cxnSp>
        <p:nvCxnSpPr>
          <p:cNvPr id="9" name="Straight Connector 8"/>
          <p:cNvCxnSpPr/>
          <p:nvPr userDrawn="1"/>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3124200" y="6356350"/>
            <a:ext cx="2895600" cy="365125"/>
          </a:xfrm>
        </p:spPr>
        <p:txBody>
          <a:bodyPr/>
          <a:lstStyle/>
          <a:p>
            <a:endParaRPr lang="en-US" dirty="0"/>
          </a:p>
        </p:txBody>
      </p:sp>
      <p:sp>
        <p:nvSpPr>
          <p:cNvPr id="11"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2"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4" name="Straight Connector 13"/>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65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0" name="Straight Connector 9"/>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5976" y="762000"/>
            <a:ext cx="5576393" cy="2862322"/>
          </a:xfrm>
          <a:prstGeom prst="rect">
            <a:avLst/>
          </a:prstGeom>
          <a:solidFill>
            <a:srgbClr val="031087"/>
          </a:solid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Governor’s Office of Agricultural Policy</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Roger Thomas, Executive Director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404 Ann Street Frankfort, KY 40601</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agpolicy.ky.gov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502-564-2627 </a:t>
            </a:r>
          </a:p>
          <a:p>
            <a:endParaRPr lang="en-US" b="1" dirty="0">
              <a:solidFill>
                <a:schemeClr val="bg1"/>
              </a:solidFill>
              <a:latin typeface="Arial" panose="020B0604020202020204" pitchFamily="34" charset="0"/>
              <a:cs typeface="Arial" panose="020B0604020202020204" pitchFamily="34" charset="0"/>
            </a:endParaRPr>
          </a:p>
        </p:txBody>
      </p:sp>
      <p:pic>
        <p:nvPicPr>
          <p:cNvPr id="12" name="Picture 7" descr="X:\Public Affairs\Logos\KADF\Production files\JPEG files\KADF logo_2color - Copy.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198" y="4741248"/>
            <a:ext cx="1822159" cy="8213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96070" y="4688519"/>
            <a:ext cx="278584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302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leaf"/>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blip>
          <a:srcRect/>
          <a:stretch>
            <a:fillRect/>
          </a:stretch>
        </p:blipFill>
        <p:spPr bwMode="auto">
          <a:xfrm flipH="1">
            <a:off x="6705600" y="1066800"/>
            <a:ext cx="1295400" cy="711146"/>
          </a:xfrm>
          <a:prstGeom prst="rect">
            <a:avLst/>
          </a:prstGeom>
          <a:noFill/>
          <a:ln w="9525" algn="in">
            <a:noFill/>
            <a:miter lim="800000"/>
            <a:headEnd/>
            <a:tailEnd/>
          </a:ln>
          <a:effectLst/>
        </p:spPr>
      </p:pic>
      <p:sp>
        <p:nvSpPr>
          <p:cNvPr id="2" name="Title 1"/>
          <p:cNvSpPr>
            <a:spLocks noGrp="1"/>
          </p:cNvSpPr>
          <p:nvPr>
            <p:ph type="ctrTitle" hasCustomPrompt="1"/>
          </p:nvPr>
        </p:nvSpPr>
        <p:spPr>
          <a:xfrm>
            <a:off x="1371600" y="990601"/>
            <a:ext cx="6629400" cy="1142999"/>
          </a:xfrm>
        </p:spPr>
        <p:txBody>
          <a:bodyPr/>
          <a:lstStyle/>
          <a:p>
            <a:r>
              <a:rPr lang="en-US" dirty="0"/>
              <a:t>Click to edit title</a:t>
            </a:r>
          </a:p>
        </p:txBody>
      </p:sp>
      <p:sp>
        <p:nvSpPr>
          <p:cNvPr id="3" name="Subtitle 2"/>
          <p:cNvSpPr>
            <a:spLocks noGrp="1"/>
          </p:cNvSpPr>
          <p:nvPr>
            <p:ph type="subTitle" idx="1" hasCustomPrompt="1"/>
          </p:nvPr>
        </p:nvSpPr>
        <p:spPr>
          <a:xfrm>
            <a:off x="5715000" y="3810000"/>
            <a:ext cx="3276600" cy="1752600"/>
          </a:xfrm>
          <a:noFill/>
        </p:spPr>
        <p:txBody>
          <a:bodyPr>
            <a:normAutofit/>
          </a:bodyPr>
          <a:lstStyle>
            <a:lvl1pPr marL="0" indent="0" algn="r">
              <a:buNone/>
              <a:defRPr sz="2400">
                <a:solidFill>
                  <a:schemeClr val="bg1"/>
                </a:solidFill>
                <a:latin typeface="Perpet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Location</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2022 CAIP Administrator Training</a:t>
            </a:r>
            <a:endParaRPr lang="en-US" dirty="0"/>
          </a:p>
        </p:txBody>
      </p:sp>
      <p:sp>
        <p:nvSpPr>
          <p:cNvPr id="6" name="Slide Number Placeholder 5"/>
          <p:cNvSpPr>
            <a:spLocks noGrp="1"/>
          </p:cNvSpPr>
          <p:nvPr>
            <p:ph type="sldNum" sz="quarter" idx="12"/>
          </p:nvPr>
        </p:nvSpPr>
        <p:spPr/>
        <p:txBody>
          <a:bodyPr/>
          <a:lstStyle/>
          <a:p>
            <a:pPr>
              <a:defRPr/>
            </a:pPr>
            <a:fld id="{465DA55E-2B99-4A5B-999D-23546401083F}" type="slidenum">
              <a:rPr lang="en-US" smtClean="0"/>
              <a:pPr>
                <a:defRPr/>
              </a:pPr>
              <a:t>‹#›</a:t>
            </a:fld>
            <a:endParaRPr lang="en-US" dirty="0"/>
          </a:p>
        </p:txBody>
      </p:sp>
    </p:spTree>
    <p:extLst>
      <p:ext uri="{BB962C8B-B14F-4D97-AF65-F5344CB8AC3E}">
        <p14:creationId xmlns:p14="http://schemas.microsoft.com/office/powerpoint/2010/main" val="302559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2022 CAIP Administrator Training</a:t>
            </a:r>
            <a:endParaRPr lang="en-US" dirty="0"/>
          </a:p>
        </p:txBody>
      </p:sp>
      <p:sp>
        <p:nvSpPr>
          <p:cNvPr id="4" name="Slide Number Placeholder 3"/>
          <p:cNvSpPr>
            <a:spLocks noGrp="1"/>
          </p:cNvSpPr>
          <p:nvPr>
            <p:ph type="sldNum" sz="quarter" idx="12"/>
          </p:nvPr>
        </p:nvSpPr>
        <p:spPr/>
        <p:txBody>
          <a:bodyPr/>
          <a:lstStyle/>
          <a:p>
            <a:pPr>
              <a:defRPr/>
            </a:pPr>
            <a:fld id="{B6C168F6-01DC-4A69-9038-03CCC0937641}" type="slidenum">
              <a:rPr lang="en-US" smtClean="0"/>
              <a:pPr>
                <a:defRPr/>
              </a:pPr>
              <a:t>‹#›</a:t>
            </a:fld>
            <a:endParaRPr lang="en-US" dirty="0"/>
          </a:p>
        </p:txBody>
      </p:sp>
    </p:spTree>
    <p:extLst>
      <p:ext uri="{BB962C8B-B14F-4D97-AF65-F5344CB8AC3E}">
        <p14:creationId xmlns:p14="http://schemas.microsoft.com/office/powerpoint/2010/main" val="361295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3119B"/>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3124200" y="6356350"/>
            <a:ext cx="2895600" cy="365125"/>
          </a:xfrm>
        </p:spPr>
        <p:txBody>
          <a:bodyPr/>
          <a:lstStyle/>
          <a:p>
            <a:endParaRPr lang="en-US" dirty="0"/>
          </a:p>
        </p:txBody>
      </p:sp>
      <p:sp>
        <p:nvSpPr>
          <p:cNvPr id="9"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0"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2" name="Straight Connector 11"/>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44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rgbClr val="031087"/>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Footer Placeholder 4"/>
          <p:cNvSpPr>
            <a:spLocks noGrp="1"/>
          </p:cNvSpPr>
          <p:nvPr>
            <p:ph type="ftr" sz="quarter" idx="11"/>
          </p:nvPr>
        </p:nvSpPr>
        <p:spPr>
          <a:xfrm>
            <a:off x="3124200" y="6356350"/>
            <a:ext cx="2895600" cy="365125"/>
          </a:xfrm>
        </p:spPr>
        <p:txBody>
          <a:bodyPr/>
          <a:lstStyle/>
          <a:p>
            <a:endParaRPr lang="en-US" dirty="0"/>
          </a:p>
        </p:txBody>
      </p:sp>
      <p:sp>
        <p:nvSpPr>
          <p:cNvPr id="9" name="Slide Number Placeholder 5"/>
          <p:cNvSpPr>
            <a:spLocks noGrp="1"/>
          </p:cNvSpPr>
          <p:nvPr>
            <p:ph type="sldNum" sz="quarter" idx="12"/>
          </p:nvPr>
        </p:nvSpPr>
        <p:spPr>
          <a:xfrm>
            <a:off x="445168" y="6374617"/>
            <a:ext cx="2133600" cy="365125"/>
          </a:xfrm>
        </p:spPr>
        <p:txBody>
          <a:bodyPr/>
          <a:lstStyle>
            <a:lvl1pPr algn="l">
              <a:defRPr/>
            </a:lvl1pPr>
          </a:lstStyle>
          <a:p>
            <a:fld id="{67682EAA-019A-432C-A930-3D6E6374C33E}" type="slidenum">
              <a:rPr lang="en-US" smtClean="0"/>
              <a:pPr/>
              <a:t>‹#›</a:t>
            </a:fld>
            <a:endParaRPr lang="en-US" dirty="0"/>
          </a:p>
        </p:txBody>
      </p:sp>
      <p:pic>
        <p:nvPicPr>
          <p:cNvPr id="10"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2" name="Straight Connector 11"/>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66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9" descr="https://encrypted-tbn0.gstatic.com/images?q=tbn:ANd9GcQ1VqJwYrhQZCGMry6sq01Oon5O-ubliOi0Vtyrd82TOZn6ro1XYeMjVQY">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5562600"/>
            <a:ext cx="1676400" cy="7934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543800" y="6307826"/>
            <a:ext cx="1524000" cy="430887"/>
          </a:xfrm>
          <a:prstGeom prst="rect">
            <a:avLst/>
          </a:prstGeom>
        </p:spPr>
        <p:txBody>
          <a:bodyPr wrap="square">
            <a:spAutoFit/>
          </a:bodyPr>
          <a:lstStyle/>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Governor’s Office </a:t>
            </a:r>
          </a:p>
          <a:p>
            <a:pPr algn="ctr"/>
            <a:r>
              <a:rPr lang="en-US" sz="1100" dirty="0">
                <a:latin typeface="Calibri Light" panose="020F0302020204030204" pitchFamily="34" charset="0"/>
                <a:ea typeface="Arial Unicode MS" panose="020B0604020202020204" pitchFamily="34" charset="-128"/>
                <a:cs typeface="Arial Unicode MS" panose="020B0604020202020204" pitchFamily="34" charset="-128"/>
              </a:rPr>
              <a:t>of Agricultural Policy</a:t>
            </a:r>
          </a:p>
        </p:txBody>
      </p:sp>
      <p:cxnSp>
        <p:nvCxnSpPr>
          <p:cNvPr id="10" name="Straight Connector 9"/>
          <p:cNvCxnSpPr/>
          <p:nvPr userDrawn="1"/>
        </p:nvCxnSpPr>
        <p:spPr>
          <a:xfrm flipH="1">
            <a:off x="457200" y="6307826"/>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5976" y="762000"/>
            <a:ext cx="5576393" cy="2862322"/>
          </a:xfrm>
          <a:prstGeom prst="rect">
            <a:avLst/>
          </a:prstGeom>
          <a:solidFill>
            <a:srgbClr val="031087"/>
          </a:solid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Governor’s Office of Agricultural Policy</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Roger Thomas, Executive Director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404 Ann Street Frankfort, KY 40601</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agpolicy.ky.gov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502-564-2627 </a:t>
            </a:r>
          </a:p>
          <a:p>
            <a:endParaRPr lang="en-US" b="1" dirty="0">
              <a:solidFill>
                <a:schemeClr val="bg1"/>
              </a:solidFill>
              <a:latin typeface="Arial" panose="020B0604020202020204" pitchFamily="34" charset="0"/>
              <a:cs typeface="Arial" panose="020B0604020202020204" pitchFamily="34" charset="0"/>
            </a:endParaRPr>
          </a:p>
        </p:txBody>
      </p:sp>
      <p:pic>
        <p:nvPicPr>
          <p:cNvPr id="12" name="Picture 7" descr="X:\Public Affairs\Logos\KADF\Production files\JPEG files\KADF logo_2color - Copy.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198" y="4741248"/>
            <a:ext cx="1822159" cy="8213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96070" y="4688519"/>
            <a:ext cx="278584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45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leaf"/>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blip>
          <a:srcRect/>
          <a:stretch>
            <a:fillRect/>
          </a:stretch>
        </p:blipFill>
        <p:spPr bwMode="auto">
          <a:xfrm flipH="1">
            <a:off x="6705600" y="1066800"/>
            <a:ext cx="1295400" cy="711146"/>
          </a:xfrm>
          <a:prstGeom prst="rect">
            <a:avLst/>
          </a:prstGeom>
          <a:noFill/>
          <a:ln w="9525" algn="in">
            <a:noFill/>
            <a:miter lim="800000"/>
            <a:headEnd/>
            <a:tailEnd/>
          </a:ln>
          <a:effectLst/>
        </p:spPr>
      </p:pic>
      <p:sp>
        <p:nvSpPr>
          <p:cNvPr id="2" name="Title 1"/>
          <p:cNvSpPr>
            <a:spLocks noGrp="1"/>
          </p:cNvSpPr>
          <p:nvPr>
            <p:ph type="ctrTitle" hasCustomPrompt="1"/>
          </p:nvPr>
        </p:nvSpPr>
        <p:spPr>
          <a:xfrm>
            <a:off x="1371600" y="990601"/>
            <a:ext cx="6629400" cy="1142999"/>
          </a:xfrm>
        </p:spPr>
        <p:txBody>
          <a:bodyPr/>
          <a:lstStyle/>
          <a:p>
            <a:r>
              <a:rPr lang="en-US" dirty="0"/>
              <a:t>Click to edit title</a:t>
            </a:r>
          </a:p>
        </p:txBody>
      </p:sp>
      <p:sp>
        <p:nvSpPr>
          <p:cNvPr id="3" name="Subtitle 2"/>
          <p:cNvSpPr>
            <a:spLocks noGrp="1"/>
          </p:cNvSpPr>
          <p:nvPr>
            <p:ph type="subTitle" idx="1" hasCustomPrompt="1"/>
          </p:nvPr>
        </p:nvSpPr>
        <p:spPr>
          <a:xfrm>
            <a:off x="5715000" y="3810000"/>
            <a:ext cx="3276600" cy="1752600"/>
          </a:xfrm>
          <a:noFill/>
        </p:spPr>
        <p:txBody>
          <a:bodyPr>
            <a:normAutofit/>
          </a:bodyPr>
          <a:lstStyle>
            <a:lvl1pPr marL="0" indent="0" algn="r">
              <a:buNone/>
              <a:defRPr sz="2400">
                <a:solidFill>
                  <a:schemeClr val="bg1"/>
                </a:solidFill>
                <a:latin typeface="Perpet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Location</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65DA55E-2B99-4A5B-999D-23546401083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B26EA-3B9F-4577-8F77-164435578AC1}" type="datetimeFigureOut">
              <a:rPr lang="en-US" smtClean="0"/>
              <a:t>2/27/2023</a:t>
            </a:fld>
            <a:endParaRPr lang="en-US" dirty="0"/>
          </a:p>
        </p:txBody>
      </p:sp>
      <p:sp>
        <p:nvSpPr>
          <p:cNvPr id="3" name="Footer Placeholder 2"/>
          <p:cNvSpPr>
            <a:spLocks noGrp="1"/>
          </p:cNvSpPr>
          <p:nvPr>
            <p:ph type="ftr" sz="quarter" idx="11"/>
          </p:nvPr>
        </p:nvSpPr>
        <p:spPr/>
        <p:txBody>
          <a:bodyPr/>
          <a:lstStyle/>
          <a:p>
            <a:pPr>
              <a:defRPr/>
            </a:pPr>
            <a:r>
              <a:rPr lang="en-US" dirty="0"/>
              <a:t>County Agricultural Development Council Orientation 2014-2016</a:t>
            </a:r>
          </a:p>
        </p:txBody>
      </p:sp>
      <p:sp>
        <p:nvSpPr>
          <p:cNvPr id="4" name="Slide Number Placeholder 3"/>
          <p:cNvSpPr>
            <a:spLocks noGrp="1"/>
          </p:cNvSpPr>
          <p:nvPr>
            <p:ph type="sldNum" sz="quarter" idx="12"/>
          </p:nvPr>
        </p:nvSpPr>
        <p:spPr/>
        <p:txBody>
          <a:bodyPr/>
          <a:lstStyle/>
          <a:p>
            <a:pPr>
              <a:defRPr/>
            </a:pPr>
            <a:fld id="{B6C168F6-01DC-4A69-9038-03CCC0937641}" type="slidenum">
              <a:rPr lang="en-US" smtClean="0"/>
              <a:pPr>
                <a:defRPr/>
              </a:pPr>
              <a:t>‹#›</a:t>
            </a:fld>
            <a:endParaRPr lang="en-US" dirty="0"/>
          </a:p>
        </p:txBody>
      </p:sp>
    </p:spTree>
    <p:extLst>
      <p:ext uri="{BB962C8B-B14F-4D97-AF65-F5344CB8AC3E}">
        <p14:creationId xmlns:p14="http://schemas.microsoft.com/office/powerpoint/2010/main" val="103674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1797424" y="2097743"/>
            <a:ext cx="6790764" cy="3338358"/>
            <a:chOff x="1313330" y="2133600"/>
            <a:chExt cx="6790764" cy="3338358"/>
          </a:xfrm>
          <a:noFill/>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09"/>
            <a:stretch/>
          </p:blipFill>
          <p:spPr bwMode="auto">
            <a:xfrm>
              <a:off x="1313330" y="2133600"/>
              <a:ext cx="1752600" cy="333835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133600"/>
              <a:ext cx="1863967" cy="33338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451" r="-72176" b="-330"/>
            <a:stretch/>
          </p:blipFill>
          <p:spPr bwMode="auto">
            <a:xfrm>
              <a:off x="5208494" y="2133600"/>
              <a:ext cx="2895600" cy="33338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92588" y="5698153"/>
            <a:ext cx="1828800" cy="55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X:\Public Affairs\Logos\KADF\Production files\JPEG files\KADF logo_2color - Copy.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49824" y="5698153"/>
            <a:ext cx="1447800" cy="6526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815006" y="457200"/>
            <a:ext cx="5576393" cy="1554272"/>
          </a:xfrm>
          <a:prstGeom prst="rect">
            <a:avLst/>
          </a:prstGeom>
          <a:solidFill>
            <a:srgbClr val="031087"/>
          </a:solidFill>
          <a:ln>
            <a:noFill/>
          </a:ln>
        </p:spPr>
        <p:txBody>
          <a:bodyPr wrap="square" rtlCol="0">
            <a:spAutoFit/>
          </a:bodyPr>
          <a:lstStyle/>
          <a:p>
            <a:pPr>
              <a:spcBef>
                <a:spcPts val="1200"/>
              </a:spcBef>
              <a:spcAft>
                <a:spcPts val="300"/>
              </a:spcAft>
            </a:pPr>
            <a:r>
              <a:rPr lang="en-US" b="1" dirty="0">
                <a:solidFill>
                  <a:schemeClr val="bg1"/>
                </a:solidFill>
                <a:latin typeface="Arial" panose="020B0604020202020204" pitchFamily="34" charset="0"/>
                <a:cs typeface="Arial" panose="020B0604020202020204" pitchFamily="34" charset="0"/>
              </a:rPr>
              <a:t>INVESTING IN GROWING </a:t>
            </a:r>
          </a:p>
          <a:p>
            <a:pPr>
              <a:spcAft>
                <a:spcPts val="300"/>
              </a:spcAft>
            </a:pPr>
            <a:r>
              <a:rPr lang="en-US" b="1" dirty="0">
                <a:solidFill>
                  <a:schemeClr val="bg1"/>
                </a:solidFill>
                <a:latin typeface="Arial" panose="020B0604020202020204" pitchFamily="34" charset="0"/>
                <a:cs typeface="Arial" panose="020B0604020202020204" pitchFamily="34" charset="0"/>
              </a:rPr>
              <a:t>OPPORTUNITES </a:t>
            </a:r>
          </a:p>
          <a:p>
            <a:r>
              <a:rPr lang="en-US" b="1" dirty="0">
                <a:solidFill>
                  <a:schemeClr val="bg1"/>
                </a:solidFill>
                <a:latin typeface="Arial" panose="020B0604020202020204" pitchFamily="34" charset="0"/>
                <a:cs typeface="Arial" panose="020B0604020202020204" pitchFamily="34" charset="0"/>
              </a:rPr>
              <a:t>THROUGHOUT KENTUCKY. </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pic>
        <p:nvPicPr>
          <p:cNvPr id="14" name="Picture 9" descr="https://encrypted-tbn0.gstatic.com/images?q=tbn:ANd9GcQ1VqJwYrhQZCGMry6sq01Oon5O-ubliOi0Vtyrd82TOZn6ro1XYeMjVQY">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888827" y="5583961"/>
            <a:ext cx="1428750" cy="6762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03573" y="6400800"/>
            <a:ext cx="8991600" cy="338554"/>
          </a:xfrm>
          <a:prstGeom prst="rect">
            <a:avLst/>
          </a:prstGeom>
          <a:noFill/>
        </p:spPr>
        <p:txBody>
          <a:bodyPr wrap="square" rtlCol="0">
            <a:spAutoFit/>
          </a:bodyPr>
          <a:lstStyle/>
          <a:p>
            <a:pPr algn="ctr"/>
            <a:r>
              <a:rPr lang="en-US" sz="1600" dirty="0">
                <a:latin typeface="Calibri Light" panose="020F0302020204030204" pitchFamily="34" charset="0"/>
                <a:ea typeface="Arial Unicode MS" panose="020B0604020202020204" pitchFamily="34" charset="-128"/>
                <a:cs typeface="Arial Unicode MS" panose="020B0604020202020204" pitchFamily="34" charset="-128"/>
              </a:rPr>
              <a:t>Governor’s Office of Agricultural Policy</a:t>
            </a:r>
          </a:p>
        </p:txBody>
      </p:sp>
      <p:sp>
        <p:nvSpPr>
          <p:cNvPr id="2" name="Title 1"/>
          <p:cNvSpPr>
            <a:spLocks noGrp="1"/>
          </p:cNvSpPr>
          <p:nvPr>
            <p:ph type="ctrTitle" hasCustomPrompt="1"/>
          </p:nvPr>
        </p:nvSpPr>
        <p:spPr>
          <a:xfrm>
            <a:off x="1949824" y="1371600"/>
            <a:ext cx="5441575" cy="841375"/>
          </a:xfrm>
        </p:spPr>
        <p:txBody>
          <a:bodyPr>
            <a:normAutofit/>
          </a:bodyPr>
          <a:lstStyle>
            <a:lvl1pPr algn="r">
              <a:defRPr sz="3200">
                <a:solidFill>
                  <a:schemeClr val="bg1"/>
                </a:solidFill>
              </a:defRPr>
            </a:lvl1pPr>
          </a:lstStyle>
          <a:p>
            <a:r>
              <a:rPr lang="en-US" dirty="0"/>
              <a:t>PRESENTATION TITLE</a:t>
            </a:r>
          </a:p>
        </p:txBody>
      </p:sp>
    </p:spTree>
    <p:extLst>
      <p:ext uri="{BB962C8B-B14F-4D97-AF65-F5344CB8AC3E}">
        <p14:creationId xmlns:p14="http://schemas.microsoft.com/office/powerpoint/2010/main" val="287407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029F9-29A2-459D-95E3-ADF269A36E50}" type="datetimeFigureOut">
              <a:rPr lang="en-US" smtClean="0"/>
              <a:pPr/>
              <a:t>2/27/2023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82EAA-019A-432C-A930-3D6E6374C33E}" type="slidenum">
              <a:rPr lang="en-US" smtClean="0"/>
              <a:pPr/>
              <a:t>‹#›</a:t>
            </a:fld>
            <a:endParaRPr lang="en-US" dirty="0"/>
          </a:p>
        </p:txBody>
      </p:sp>
    </p:spTree>
    <p:extLst>
      <p:ext uri="{BB962C8B-B14F-4D97-AF65-F5344CB8AC3E}">
        <p14:creationId xmlns:p14="http://schemas.microsoft.com/office/powerpoint/2010/main" val="2264696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61" r:id="rId7"/>
    <p:sldLayoutId id="2147483700"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82EAA-019A-432C-A930-3D6E6374C33E}" type="slidenum">
              <a:rPr lang="en-US" smtClean="0"/>
              <a:pPr/>
              <a:t>‹#›</a:t>
            </a:fld>
            <a:endParaRPr lang="en-US" dirty="0"/>
          </a:p>
        </p:txBody>
      </p:sp>
    </p:spTree>
    <p:extLst>
      <p:ext uri="{BB962C8B-B14F-4D97-AF65-F5344CB8AC3E}">
        <p14:creationId xmlns:p14="http://schemas.microsoft.com/office/powerpoint/2010/main" val="175451181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701"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029F9-29A2-459D-95E3-ADF269A36E50}" type="datetimeFigureOut">
              <a:rPr lang="en-US" smtClean="0"/>
              <a:pPr/>
              <a:t>2/27/2023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82EAA-019A-432C-A930-3D6E6374C33E}" type="slidenum">
              <a:rPr lang="en-US" smtClean="0"/>
              <a:pPr/>
              <a:t>‹#›</a:t>
            </a:fld>
            <a:endParaRPr lang="en-US" dirty="0"/>
          </a:p>
        </p:txBody>
      </p:sp>
    </p:spTree>
    <p:extLst>
      <p:ext uri="{BB962C8B-B14F-4D97-AF65-F5344CB8AC3E}">
        <p14:creationId xmlns:p14="http://schemas.microsoft.com/office/powerpoint/2010/main" val="6052105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2022 CAIP Administrator Training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82EAA-019A-432C-A930-3D6E6374C33E}" type="slidenum">
              <a:rPr lang="en-US" smtClean="0"/>
              <a:pPr/>
              <a:t>‹#›</a:t>
            </a:fld>
            <a:endParaRPr lang="en-US" dirty="0"/>
          </a:p>
        </p:txBody>
      </p:sp>
    </p:spTree>
    <p:extLst>
      <p:ext uri="{BB962C8B-B14F-4D97-AF65-F5344CB8AC3E}">
        <p14:creationId xmlns:p14="http://schemas.microsoft.com/office/powerpoint/2010/main" val="10204039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7.gif"/><Relationship Id="rId11" Type="http://schemas.openxmlformats.org/officeDocument/2006/relationships/image" Target="../media/image13.png"/><Relationship Id="rId5" Type="http://schemas.openxmlformats.org/officeDocument/2006/relationships/image" Target="../media/image26.jpeg"/><Relationship Id="rId10" Type="http://schemas.openxmlformats.org/officeDocument/2006/relationships/image" Target="../media/image31.jpg"/><Relationship Id="rId4" Type="http://schemas.openxmlformats.org/officeDocument/2006/relationships/image" Target="../media/image25.pn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hyperlink" Target="mailto:KOAP@ky.gov"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www.kyagr.com/agpolicy/Kentucky-Agricultural-Development-Fund-Applicants.html"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3"/>
          <p:cNvPicPr>
            <a:picLocks noChangeAspect="1"/>
          </p:cNvPicPr>
          <p:nvPr/>
        </p:nvPicPr>
        <p:blipFill rotWithShape="1">
          <a:blip r:embed="rId3">
            <a:extLst>
              <a:ext uri="{28A0092B-C50C-407E-A947-70E740481C1C}">
                <a14:useLocalDpi xmlns:a14="http://schemas.microsoft.com/office/drawing/2010/main" val="0"/>
              </a:ext>
            </a:extLst>
          </a:blip>
          <a:srcRect l="439" t="32579" r="-439" b="2145"/>
          <a:stretch/>
        </p:blipFill>
        <p:spPr>
          <a:xfrm>
            <a:off x="1828800" y="997874"/>
            <a:ext cx="5486400" cy="3741821"/>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4559" t="19058" r="22434" b="15447"/>
          <a:stretch/>
        </p:blipFill>
        <p:spPr>
          <a:xfrm>
            <a:off x="3672349" y="5190018"/>
            <a:ext cx="1799303" cy="1728651"/>
          </a:xfrm>
          <a:prstGeom prst="rect">
            <a:avLst/>
          </a:prstGeom>
        </p:spPr>
      </p:pic>
      <p:sp>
        <p:nvSpPr>
          <p:cNvPr id="11" name="Title 1"/>
          <p:cNvSpPr txBox="1">
            <a:spLocks/>
          </p:cNvSpPr>
          <p:nvPr/>
        </p:nvSpPr>
        <p:spPr>
          <a:xfrm>
            <a:off x="0" y="502869"/>
            <a:ext cx="9144000" cy="566738"/>
          </a:xfrm>
          <a:prstGeom prst="rect">
            <a:avLst/>
          </a:prstGeom>
          <a:solidFill>
            <a:schemeClr val="bg1"/>
          </a:solidFill>
        </p:spPr>
        <p:txBody>
          <a:bodyPr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fontAlgn="auto">
              <a:spcAft>
                <a:spcPts val="0"/>
              </a:spcAft>
            </a:pPr>
            <a:r>
              <a:rPr lang="en-US" sz="2800" dirty="0">
                <a:latin typeface="Gill Sans MT" panose="020B0502020104020203" pitchFamily="34" charset="0"/>
                <a:cs typeface="Times New Roman" panose="02020603050405020304" pitchFamily="18" charset="0"/>
              </a:rPr>
              <a:t>Kentucky Office of Agricultural Policy</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5937885"/>
            <a:ext cx="1531030" cy="69151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5892506"/>
            <a:ext cx="2032735" cy="813094"/>
          </a:xfrm>
          <a:prstGeom prst="rect">
            <a:avLst/>
          </a:prstGeom>
        </p:spPr>
      </p:pic>
    </p:spTree>
    <p:extLst>
      <p:ext uri="{BB962C8B-B14F-4D97-AF65-F5344CB8AC3E}">
        <p14:creationId xmlns:p14="http://schemas.microsoft.com/office/powerpoint/2010/main" val="138946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029200"/>
            <a:ext cx="8915400" cy="1828800"/>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59" y="1666169"/>
            <a:ext cx="8865323" cy="4048236"/>
          </a:xfrm>
          <a:prstGeom prst="rect">
            <a:avLst/>
          </a:prstGeom>
        </p:spPr>
      </p:pic>
      <p:sp>
        <p:nvSpPr>
          <p:cNvPr id="4" name="Title 3"/>
          <p:cNvSpPr>
            <a:spLocks noGrp="1"/>
          </p:cNvSpPr>
          <p:nvPr>
            <p:ph type="title"/>
          </p:nvPr>
        </p:nvSpPr>
        <p:spPr>
          <a:xfrm>
            <a:off x="608771" y="86759"/>
            <a:ext cx="7886700" cy="1325563"/>
          </a:xfrm>
        </p:spPr>
        <p:txBody>
          <a:bodyPr/>
          <a:lstStyle/>
          <a:p>
            <a:pPr algn="l"/>
            <a:r>
              <a:rPr lang="en-US" dirty="0"/>
              <a:t>Investments in Kentucky</a:t>
            </a:r>
          </a:p>
        </p:txBody>
      </p:sp>
      <p:sp>
        <p:nvSpPr>
          <p:cNvPr id="10" name="TextBox 9"/>
          <p:cNvSpPr txBox="1"/>
          <p:nvPr/>
        </p:nvSpPr>
        <p:spPr>
          <a:xfrm>
            <a:off x="1676400" y="3934361"/>
            <a:ext cx="6167291" cy="1323439"/>
          </a:xfrm>
          <a:prstGeom prst="rect">
            <a:avLst/>
          </a:prstGeom>
          <a:noFill/>
        </p:spPr>
        <p:txBody>
          <a:bodyPr wrap="square" lIns="91440" tIns="45720" rIns="91440" bIns="45720" rtlCol="0" anchor="t">
            <a:spAutoFit/>
          </a:bodyPr>
          <a:lstStyle/>
          <a:p>
            <a:pPr algn="ctr"/>
            <a:r>
              <a:rPr lang="en-US" sz="8000" b="1" dirty="0">
                <a:solidFill>
                  <a:srgbClr val="00B050"/>
                </a:solidFill>
                <a:effectLst>
                  <a:outerShdw blurRad="38100" dist="38100" dir="2700000" algn="tl">
                    <a:srgbClr val="000000">
                      <a:alpha val="43137"/>
                    </a:srgbClr>
                  </a:outerShdw>
                </a:effectLst>
              </a:rPr>
              <a:t>$184,395,192</a:t>
            </a:r>
            <a:endParaRPr lang="en-US" sz="2000" b="1" dirty="0">
              <a:solidFill>
                <a:srgbClr val="00B050"/>
              </a:solidFill>
              <a:effectLst>
                <a:outerShdw blurRad="38100" dist="38100" dir="2700000" algn="tl">
                  <a:srgbClr val="000000">
                    <a:alpha val="43137"/>
                  </a:srgbClr>
                </a:outerShdw>
              </a:effectLst>
            </a:endParaRPr>
          </a:p>
        </p:txBody>
      </p:sp>
      <p:sp>
        <p:nvSpPr>
          <p:cNvPr id="9" name="TextBox 8"/>
          <p:cNvSpPr txBox="1"/>
          <p:nvPr/>
        </p:nvSpPr>
        <p:spPr>
          <a:xfrm>
            <a:off x="4419599" y="2583361"/>
            <a:ext cx="3500291" cy="1538883"/>
          </a:xfrm>
          <a:prstGeom prst="rect">
            <a:avLst/>
          </a:prstGeom>
          <a:noFill/>
        </p:spPr>
        <p:txBody>
          <a:bodyPr wrap="square" lIns="91440" tIns="45720" rIns="91440" bIns="45720" anchor="t">
            <a:spAutoFit/>
          </a:bodyPr>
          <a:lstStyle/>
          <a:p>
            <a:pPr algn="ctr" fontAlgn="auto">
              <a:spcBef>
                <a:spcPts val="0"/>
              </a:spcBef>
              <a:spcAft>
                <a:spcPts val="0"/>
              </a:spcAft>
              <a:defRPr/>
            </a:pPr>
            <a:r>
              <a:rPr lang="en-US" sz="5400" b="1" dirty="0">
                <a:effectLst>
                  <a:outerShdw blurRad="38100" dist="38100" dir="2700000" algn="tl">
                    <a:srgbClr val="000000">
                      <a:alpha val="43137"/>
                    </a:srgbClr>
                  </a:outerShdw>
                </a:effectLst>
              </a:rPr>
              <a:t>1,291</a:t>
            </a:r>
          </a:p>
          <a:p>
            <a:pPr algn="ctr" fontAlgn="auto">
              <a:spcBef>
                <a:spcPts val="0"/>
              </a:spcBef>
              <a:spcAft>
                <a:spcPts val="0"/>
              </a:spcAft>
              <a:defRPr/>
            </a:pPr>
            <a:r>
              <a:rPr lang="en-US" sz="2000" dirty="0">
                <a:latin typeface="+mn-lt"/>
                <a:cs typeface="+mn-cs"/>
              </a:rPr>
              <a:t>KAFC Loans Approved </a:t>
            </a:r>
          </a:p>
          <a:p>
            <a:pPr algn="ctr" fontAlgn="auto">
              <a:spcBef>
                <a:spcPts val="0"/>
              </a:spcBef>
              <a:spcAft>
                <a:spcPts val="0"/>
              </a:spcAft>
              <a:defRPr/>
            </a:pPr>
            <a:r>
              <a:rPr lang="en-US" sz="2000" dirty="0"/>
              <a:t>t</a:t>
            </a:r>
            <a:r>
              <a:rPr lang="en-US" sz="2000" dirty="0">
                <a:latin typeface="+mn-lt"/>
                <a:cs typeface="+mn-cs"/>
              </a:rPr>
              <a:t>otaling over</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467" y="1545428"/>
            <a:ext cx="3044733" cy="1217893"/>
          </a:xfrm>
          <a:prstGeom prst="rect">
            <a:avLst/>
          </a:prstGeom>
        </p:spPr>
      </p:pic>
    </p:spTree>
    <p:extLst>
      <p:ext uri="{BB962C8B-B14F-4D97-AF65-F5344CB8AC3E}">
        <p14:creationId xmlns:p14="http://schemas.microsoft.com/office/powerpoint/2010/main" val="173652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701" y="5588117"/>
            <a:ext cx="8908364"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22" name="Title 1"/>
          <p:cNvSpPr>
            <a:spLocks noGrp="1"/>
          </p:cNvSpPr>
          <p:nvPr>
            <p:ph type="title"/>
          </p:nvPr>
        </p:nvSpPr>
        <p:spPr>
          <a:xfrm>
            <a:off x="304800" y="378155"/>
            <a:ext cx="6739979" cy="1066800"/>
          </a:xfrm>
        </p:spPr>
        <p:txBody>
          <a:bodyPr>
            <a:noAutofit/>
          </a:bodyPr>
          <a:lstStyle/>
          <a:p>
            <a:pPr algn="l"/>
            <a:r>
              <a:rPr lang="en-US" sz="4000" dirty="0"/>
              <a:t>Available KAFC Loan Programs</a:t>
            </a:r>
            <a:endParaRPr lang="en-US" sz="4000" dirty="0">
              <a:cs typeface="Arial" panose="020B0604020202020204" pitchFamily="34" charset="0"/>
            </a:endParaRPr>
          </a:p>
        </p:txBody>
      </p:sp>
      <p:pic>
        <p:nvPicPr>
          <p:cNvPr id="4" name="Picture 8" descr="Roundstone products2.JPG"/>
          <p:cNvPicPr>
            <a:picLocks noChangeAspect="1"/>
          </p:cNvPicPr>
          <p:nvPr/>
        </p:nvPicPr>
        <p:blipFill>
          <a:blip r:embed="rId3" cstate="print">
            <a:extLst>
              <a:ext uri="{28A0092B-C50C-407E-A947-70E740481C1C}">
                <a14:useLocalDpi xmlns:a14="http://schemas.microsoft.com/office/drawing/2010/main" val="0"/>
              </a:ext>
            </a:extLst>
          </a:blip>
          <a:srcRect l="8273" r="8994"/>
          <a:stretch>
            <a:fillRect/>
          </a:stretch>
        </p:blipFill>
        <p:spPr bwMode="auto">
          <a:xfrm>
            <a:off x="1574999" y="1444725"/>
            <a:ext cx="1582176" cy="223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oundstone Native Seed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96" y="2638162"/>
            <a:ext cx="1080581" cy="1169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12" descr="http://roundstoneseed.com/c/11-0_thumb/Pollinators%20&amp;%20Honey%20Bee%20Mi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732" y="1444724"/>
            <a:ext cx="1074848" cy="10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657" y="3758731"/>
            <a:ext cx="34763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a:ea typeface="+mn-ea"/>
                <a:cs typeface="+mn-cs"/>
              </a:rPr>
              <a:t>Agricultural Infrastructure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Seed operation expansion in Hart Co</a:t>
            </a:r>
            <a:r>
              <a:rPr kumimoji="0" lang="en-US" sz="1400" b="0" i="1"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p:cNvSpPr txBox="1"/>
          <p:nvPr/>
        </p:nvSpPr>
        <p:spPr>
          <a:xfrm>
            <a:off x="5768648" y="3657918"/>
            <a:ext cx="3235146" cy="49244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a:ea typeface="+mn-ea"/>
                <a:cs typeface="+mn-cs"/>
              </a:rPr>
              <a:t>Ag Processing Loan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Construct glycerin refinery in Daviess Co.</a:t>
            </a:r>
          </a:p>
        </p:txBody>
      </p:sp>
      <p:pic>
        <p:nvPicPr>
          <p:cNvPr id="20" name="Picture 12" descr="http://www.owensborograin.com/images/E0309401/Crushing.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417638"/>
            <a:ext cx="2667000" cy="22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3048001" y="5943600"/>
            <a:ext cx="3124199" cy="86177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a:ea typeface="+mn-ea"/>
                <a:cs typeface="+mn-cs"/>
              </a:rPr>
              <a:t>Beginning Farm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Purchase real estate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In Washington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(Lender/KAFC/FSA)</a:t>
            </a:r>
          </a:p>
        </p:txBody>
      </p:sp>
      <p:pic>
        <p:nvPicPr>
          <p:cNvPr id="25" name="Content Placeholder 3" descr="DSC07114.JPG"/>
          <p:cNvPicPr>
            <a:picLocks noChangeAspect="1"/>
          </p:cNvPicPr>
          <p:nvPr/>
        </p:nvPicPr>
        <p:blipFill>
          <a:blip r:embed="rId7" cstate="print">
            <a:extLst>
              <a:ext uri="{28A0092B-C50C-407E-A947-70E740481C1C}">
                <a14:useLocalDpi xmlns:a14="http://schemas.microsoft.com/office/drawing/2010/main" val="0"/>
              </a:ext>
            </a:extLst>
          </a:blip>
          <a:srcRect l="8372" r="10689"/>
          <a:stretch>
            <a:fillRect/>
          </a:stretch>
        </p:blipFill>
        <p:spPr bwMode="auto">
          <a:xfrm>
            <a:off x="6333836" y="4292837"/>
            <a:ext cx="2104770" cy="177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867400" y="6104692"/>
            <a:ext cx="3086265" cy="67710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a:ea typeface="+mn-ea"/>
                <a:cs typeface="+mn-cs"/>
              </a:rPr>
              <a:t>Large/Food Animal Vet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Buy into existing veterinary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Morgan Co. </a:t>
            </a:r>
          </a:p>
        </p:txBody>
      </p:sp>
      <p:sp>
        <p:nvSpPr>
          <p:cNvPr id="27" name="TextBox 26"/>
          <p:cNvSpPr txBox="1"/>
          <p:nvPr/>
        </p:nvSpPr>
        <p:spPr>
          <a:xfrm>
            <a:off x="258890" y="5736307"/>
            <a:ext cx="2632217" cy="89255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a:ea typeface="+mn-ea"/>
                <a:cs typeface="+mn-cs"/>
              </a:rPr>
              <a:t>Diversification Through Entrepreneurship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Renovate building for welding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in Fleming Co.</a:t>
            </a:r>
          </a:p>
        </p:txBody>
      </p:sp>
      <p:pic>
        <p:nvPicPr>
          <p:cNvPr id="28" name="Picture 5" descr="Kentucky Welding Institu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443145"/>
            <a:ext cx="1905000" cy="129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33333" r="33333" b="3681"/>
          <a:stretch/>
        </p:blipFill>
        <p:spPr>
          <a:xfrm>
            <a:off x="3781556" y="1519558"/>
            <a:ext cx="1714500" cy="3302760"/>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2604" t="15055" r="2604" b="28490"/>
          <a:stretch/>
        </p:blipFill>
        <p:spPr>
          <a:xfrm>
            <a:off x="3799881" y="4909020"/>
            <a:ext cx="1672984" cy="1081966"/>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61349" y="152400"/>
            <a:ext cx="2506451" cy="1002581"/>
          </a:xfrm>
          <a:prstGeom prst="rect">
            <a:avLst/>
          </a:prstGeom>
        </p:spPr>
      </p:pic>
    </p:spTree>
    <p:extLst>
      <p:ext uri="{BB962C8B-B14F-4D97-AF65-F5344CB8AC3E}">
        <p14:creationId xmlns:p14="http://schemas.microsoft.com/office/powerpoint/2010/main" val="146986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4756" y="557115"/>
            <a:ext cx="7886700" cy="669257"/>
          </a:xfrm>
          <a:prstGeom prst="rect">
            <a:avLst/>
          </a:prstGeom>
        </p:spPr>
        <p:txBody>
          <a:bodyPr lIns="91440" tIns="45720" rIns="91440" bIns="4572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effectLst/>
                <a:uLnTx/>
                <a:uFillTx/>
                <a:latin typeface="Calibri"/>
                <a:cs typeface="Arial"/>
              </a:rPr>
              <a:t>Contact </a:t>
            </a:r>
          </a:p>
        </p:txBody>
      </p:sp>
      <p:cxnSp>
        <p:nvCxnSpPr>
          <p:cNvPr id="4" name="Straight Connector 3"/>
          <p:cNvCxnSpPr/>
          <p:nvPr/>
        </p:nvCxnSpPr>
        <p:spPr>
          <a:xfrm flipH="1" flipV="1">
            <a:off x="579767" y="1206260"/>
            <a:ext cx="6480594" cy="1437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DA7BAD-C436-4DA1-99C1-EDD2C1F17974}"/>
              </a:ext>
            </a:extLst>
          </p:cNvPr>
          <p:cNvSpPr txBox="1"/>
          <p:nvPr/>
        </p:nvSpPr>
        <p:spPr>
          <a:xfrm>
            <a:off x="755488" y="4419600"/>
            <a:ext cx="75452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http://kyagr.com/agpolicy</a:t>
            </a:r>
            <a:endParaRPr lang="en-US" sz="3200" dirty="0"/>
          </a:p>
        </p:txBody>
      </p:sp>
      <p:sp>
        <p:nvSpPr>
          <p:cNvPr id="3" name="TextBox 2"/>
          <p:cNvSpPr txBox="1"/>
          <p:nvPr/>
        </p:nvSpPr>
        <p:spPr>
          <a:xfrm>
            <a:off x="0" y="1895832"/>
            <a:ext cx="9067800" cy="2523768"/>
          </a:xfrm>
          <a:prstGeom prst="rect">
            <a:avLst/>
          </a:prstGeom>
          <a:noFill/>
        </p:spPr>
        <p:txBody>
          <a:bodyPr wrap="square" rtlCol="0">
            <a:spAutoFit/>
          </a:bodyPr>
          <a:lstStyle/>
          <a:p>
            <a:pPr algn="ctr"/>
            <a:r>
              <a:rPr lang="en-US" sz="2800" dirty="0"/>
              <a:t>Kentucky Office of Agricultural Policy </a:t>
            </a:r>
          </a:p>
          <a:p>
            <a:pPr algn="ctr"/>
            <a:r>
              <a:rPr lang="en-US" sz="2800" dirty="0"/>
              <a:t>404 Ann Street</a:t>
            </a:r>
            <a:br>
              <a:rPr lang="en-US" sz="2800" dirty="0"/>
            </a:br>
            <a:r>
              <a:rPr lang="en-US" sz="2800" dirty="0"/>
              <a:t>Frankfort, KY 40601</a:t>
            </a:r>
          </a:p>
          <a:p>
            <a:pPr algn="ctr"/>
            <a:r>
              <a:rPr lang="en-US" sz="2800" dirty="0"/>
              <a:t>(502) 564-4627</a:t>
            </a:r>
            <a:br>
              <a:rPr lang="en-US" sz="2800" dirty="0"/>
            </a:br>
            <a:r>
              <a:rPr lang="en-US" sz="2800" u="sng" dirty="0">
                <a:hlinkClick r:id="rId3"/>
              </a:rPr>
              <a:t>KOAP@ky.gov</a:t>
            </a:r>
            <a:endParaRPr lang="en-US" sz="2800" dirty="0"/>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978842"/>
            <a:ext cx="1531030" cy="69151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665" y="5892506"/>
            <a:ext cx="2032735" cy="813094"/>
          </a:xfrm>
          <a:prstGeom prst="rect">
            <a:avLst/>
          </a:prstGeom>
        </p:spPr>
      </p:pic>
    </p:spTree>
    <p:extLst>
      <p:ext uri="{BB962C8B-B14F-4D97-AF65-F5344CB8AC3E}">
        <p14:creationId xmlns:p14="http://schemas.microsoft.com/office/powerpoint/2010/main" val="404281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0065" y="381000"/>
            <a:ext cx="4110835" cy="932858"/>
          </a:xfrm>
          <a:prstGeom prst="rect">
            <a:avLst/>
          </a:prstGeom>
          <a:solidFill>
            <a:schemeClr val="accent5">
              <a:lumMod val="60000"/>
              <a:lumOff val="40000"/>
            </a:schemeClr>
          </a:solidFill>
          <a:ln w="25400"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C0C0C"/>
                </a:solidFill>
                <a:effectLst/>
                <a:uLnTx/>
                <a:uFillTx/>
                <a:latin typeface="Calibri"/>
                <a:ea typeface="+mn-ea"/>
                <a:cs typeface="Calibri"/>
              </a:rPr>
              <a:t>FY22 Master Settlement Agreement Funds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Estimated Funds from tobacco companies, based on cigarette sales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Calibri"/>
              </a:rPr>
              <a:t>$129,567,751</a:t>
            </a:r>
            <a:endParaRPr kumimoji="0" lang="en-US" altLang="en-US" sz="14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0000"/>
                </a:solidFill>
                <a:effectLst/>
                <a:uLnTx/>
                <a:uFillTx/>
                <a:latin typeface="Calibri"/>
                <a:ea typeface="+mn-ea"/>
                <a:cs typeface="Calibri"/>
              </a:rPr>
              <a:t>$26,601,200 is subtracted for the debt service on rural water and sewer lines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0000"/>
                </a:solidFill>
                <a:effectLst/>
                <a:uLnTx/>
                <a:uFillTx/>
                <a:latin typeface="Calibri"/>
                <a:ea typeface="+mn-ea"/>
                <a:cs typeface="Calibri"/>
              </a:rPr>
              <a:t>$400,000 is subtracted for compliance at state level</a:t>
            </a:r>
            <a:br>
              <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altLang="en-US" sz="750" b="1" i="0" u="none" strike="noStrike" kern="1200" cap="none" spc="0" normalizeH="0" baseline="0" noProof="0" dirty="0">
                <a:ln>
                  <a:noFill/>
                </a:ln>
                <a:solidFill>
                  <a:srgbClr val="4BACC6">
                    <a:lumMod val="60000"/>
                    <a:lumOff val="40000"/>
                  </a:srgbClr>
                </a:solidFill>
                <a:effectLst/>
                <a:uLnTx/>
                <a:uFillTx/>
                <a:latin typeface="Calibri"/>
                <a:ea typeface="+mn-ea"/>
                <a:cs typeface="Calibri"/>
              </a:rPr>
              <a:t>$250,000 is appropriated for Non-Participating Manufacturer Compliance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788"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AutoShape 3"/>
          <p:cNvSpPr>
            <a:spLocks noChangeArrowheads="1"/>
          </p:cNvSpPr>
          <p:nvPr/>
        </p:nvSpPr>
        <p:spPr bwMode="auto">
          <a:xfrm>
            <a:off x="4470485" y="1371600"/>
            <a:ext cx="297656" cy="216694"/>
          </a:xfrm>
          <a:prstGeom prst="downArrow">
            <a:avLst>
              <a:gd name="adj1" fmla="val 50000"/>
              <a:gd name="adj2" fmla="val 25000"/>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4"/>
          <p:cNvSpPr>
            <a:spLocks noChangeArrowheads="1"/>
          </p:cNvSpPr>
          <p:nvPr/>
        </p:nvSpPr>
        <p:spPr bwMode="auto">
          <a:xfrm>
            <a:off x="3319526" y="1649103"/>
            <a:ext cx="2675925" cy="928401"/>
          </a:xfrm>
          <a:prstGeom prst="rect">
            <a:avLst/>
          </a:prstGeom>
          <a:solidFill>
            <a:schemeClr val="accent5">
              <a:lumMod val="60000"/>
              <a:lumOff val="40000"/>
            </a:schemeClr>
          </a:solidFill>
          <a:ln w="25400"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General Assembly  Budget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Calibri"/>
              </a:rPr>
              <a:t>$102,566,551</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MSA</a:t>
            </a:r>
            <a:r>
              <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Dollars Appropriated 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Kentucky Agricultural Development Fund (KADF)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Early Childhood Development Fund (ECDF)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Health Care Improvement Fund (HCIF)</a:t>
            </a:r>
          </a:p>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 name="AutoShape 5"/>
          <p:cNvSpPr>
            <a:spLocks noChangeArrowheads="1"/>
          </p:cNvSpPr>
          <p:nvPr/>
        </p:nvSpPr>
        <p:spPr bwMode="auto">
          <a:xfrm rot="-3120000">
            <a:off x="6118564" y="2275270"/>
            <a:ext cx="289784" cy="477235"/>
          </a:xfrm>
          <a:prstGeom prst="downArrow">
            <a:avLst>
              <a:gd name="adj1" fmla="val 50000"/>
              <a:gd name="adj2" fmla="val 25000"/>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utoShape 6"/>
          <p:cNvSpPr>
            <a:spLocks noChangeArrowheads="1"/>
          </p:cNvSpPr>
          <p:nvPr/>
        </p:nvSpPr>
        <p:spPr bwMode="auto">
          <a:xfrm rot="3120000">
            <a:off x="2903059" y="2276718"/>
            <a:ext cx="292608" cy="475488"/>
          </a:xfrm>
          <a:prstGeom prst="downArrow">
            <a:avLst>
              <a:gd name="adj1" fmla="val 50000"/>
              <a:gd name="adj2" fmla="val 25000"/>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AutoShape 7"/>
          <p:cNvSpPr>
            <a:spLocks noChangeArrowheads="1"/>
          </p:cNvSpPr>
          <p:nvPr/>
        </p:nvSpPr>
        <p:spPr bwMode="auto">
          <a:xfrm>
            <a:off x="6457950" y="2622336"/>
            <a:ext cx="1955268" cy="594433"/>
          </a:xfrm>
          <a:prstGeom prst="roundRect">
            <a:avLst>
              <a:gd name="adj" fmla="val 16667"/>
            </a:avLst>
          </a:prstGeom>
          <a:solidFill>
            <a:srgbClr val="CC99FF"/>
          </a:solidFill>
          <a:ln w="25400" algn="ctr">
            <a:solidFill>
              <a:srgbClr val="000000"/>
            </a:solidFill>
            <a:round/>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Healthcare &amp; Early Childhood Development</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$50,390,476</a:t>
            </a:r>
            <a:endPar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AutoShape 8"/>
          <p:cNvSpPr>
            <a:spLocks noChangeArrowheads="1"/>
          </p:cNvSpPr>
          <p:nvPr/>
        </p:nvSpPr>
        <p:spPr bwMode="auto">
          <a:xfrm>
            <a:off x="923564" y="2661873"/>
            <a:ext cx="1956816" cy="594360"/>
          </a:xfrm>
          <a:prstGeom prst="roundRect">
            <a:avLst>
              <a:gd name="adj" fmla="val 16667"/>
            </a:avLst>
          </a:prstGeom>
          <a:solidFill>
            <a:schemeClr val="accent6">
              <a:lumMod val="60000"/>
              <a:lumOff val="40000"/>
            </a:schemeClr>
          </a:solidFill>
          <a:ln w="25400" algn="ctr">
            <a:solidFill>
              <a:srgbClr val="000000"/>
            </a:solidFill>
            <a:round/>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Agriculture</a:t>
            </a:r>
            <a:r>
              <a:rPr kumimoji="0" lang="en-US" altLang="en-US" sz="9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Calibri"/>
              </a:rPr>
              <a:t>$52,176,075</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Oval 10"/>
          <p:cNvSpPr>
            <a:spLocks noChangeArrowheads="1"/>
          </p:cNvSpPr>
          <p:nvPr/>
        </p:nvSpPr>
        <p:spPr bwMode="auto">
          <a:xfrm>
            <a:off x="500235" y="3651928"/>
            <a:ext cx="1247496" cy="711792"/>
          </a:xfrm>
          <a:prstGeom prst="ellipse">
            <a:avLst/>
          </a:prstGeom>
          <a:solidFill>
            <a:schemeClr val="accent6">
              <a:lumMod val="20000"/>
              <a:lumOff val="80000"/>
            </a:schemeClr>
          </a:solidFill>
          <a:ln w="25400" algn="ctr">
            <a:solidFill>
              <a:srgbClr val="000000"/>
            </a:solidFill>
            <a:round/>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Farms to Food Banks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$500,000</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3" name="AutoShape 11"/>
          <p:cNvCxnSpPr>
            <a:cxnSpLocks noChangeShapeType="1"/>
            <a:stCxn id="20" idx="3"/>
            <a:endCxn id="24" idx="0"/>
          </p:cNvCxnSpPr>
          <p:nvPr/>
        </p:nvCxnSpPr>
        <p:spPr bwMode="auto">
          <a:xfrm>
            <a:off x="5281895" y="4474675"/>
            <a:ext cx="201492" cy="911987"/>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4" name="Oval 12"/>
          <p:cNvSpPr>
            <a:spLocks noChangeArrowheads="1"/>
          </p:cNvSpPr>
          <p:nvPr/>
        </p:nvSpPr>
        <p:spPr bwMode="auto">
          <a:xfrm>
            <a:off x="3878943" y="2971820"/>
            <a:ext cx="1480739" cy="685800"/>
          </a:xfrm>
          <a:prstGeom prst="ellipse">
            <a:avLst/>
          </a:prstGeom>
          <a:solidFill>
            <a:schemeClr val="accent6">
              <a:lumMod val="60000"/>
              <a:lumOff val="40000"/>
            </a:schemeClr>
          </a:solidFill>
          <a:ln w="25400" algn="ctr">
            <a:solidFill>
              <a:srgbClr val="000000"/>
            </a:solidFill>
            <a:round/>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KADF</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Calibri"/>
              </a:rPr>
              <a:t>$48,252,675</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5" name="AutoShape 13"/>
          <p:cNvCxnSpPr>
            <a:cxnSpLocks noChangeShapeType="1"/>
            <a:stCxn id="14" idx="4"/>
            <a:endCxn id="20" idx="0"/>
          </p:cNvCxnSpPr>
          <p:nvPr/>
        </p:nvCxnSpPr>
        <p:spPr bwMode="auto">
          <a:xfrm flipH="1">
            <a:off x="4619312" y="3657620"/>
            <a:ext cx="1" cy="556726"/>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6" name="Oval 15"/>
          <p:cNvSpPr>
            <a:spLocks noChangeArrowheads="1"/>
          </p:cNvSpPr>
          <p:nvPr/>
        </p:nvSpPr>
        <p:spPr bwMode="auto">
          <a:xfrm>
            <a:off x="2091971" y="3650488"/>
            <a:ext cx="1243584" cy="713232"/>
          </a:xfrm>
          <a:prstGeom prst="ellipse">
            <a:avLst/>
          </a:prstGeom>
          <a:solidFill>
            <a:schemeClr val="accent6">
              <a:lumMod val="20000"/>
              <a:lumOff val="80000"/>
            </a:schemeClr>
          </a:solidFill>
          <a:ln w="25400" algn="ctr">
            <a:solidFill>
              <a:srgbClr val="000000"/>
            </a:solidFill>
            <a:round/>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Division of Conservation</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a:ea typeface="+mn-ea"/>
                <a:cs typeface="Calibri"/>
              </a:rPr>
              <a:t>$3,423,400</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7" name="AutoShape 13"/>
          <p:cNvCxnSpPr>
            <a:cxnSpLocks noChangeShapeType="1"/>
            <a:stCxn id="14" idx="6"/>
          </p:cNvCxnSpPr>
          <p:nvPr/>
        </p:nvCxnSpPr>
        <p:spPr bwMode="auto">
          <a:xfrm>
            <a:off x="5359682" y="3314720"/>
            <a:ext cx="929776" cy="477863"/>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8" name="AutoShape 16"/>
          <p:cNvSpPr>
            <a:spLocks noChangeArrowheads="1"/>
          </p:cNvSpPr>
          <p:nvPr/>
        </p:nvSpPr>
        <p:spPr bwMode="auto">
          <a:xfrm>
            <a:off x="6289458" y="3723156"/>
            <a:ext cx="1325165" cy="543518"/>
          </a:xfrm>
          <a:prstGeom prst="flowChartAlternateProcess">
            <a:avLst/>
          </a:prstGeom>
          <a:solidFill>
            <a:schemeClr val="accent6">
              <a:lumMod val="60000"/>
              <a:lumOff val="40000"/>
            </a:schemeClr>
          </a:solidFill>
          <a:ln w="25400"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County Funds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Calibri"/>
              </a:rPr>
              <a:t>$19,092,956</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AutoShape 18"/>
          <p:cNvSpPr>
            <a:spLocks noChangeArrowheads="1"/>
          </p:cNvSpPr>
          <p:nvPr/>
        </p:nvSpPr>
        <p:spPr bwMode="auto">
          <a:xfrm>
            <a:off x="3956729" y="4214346"/>
            <a:ext cx="1325166" cy="520657"/>
          </a:xfrm>
          <a:prstGeom prst="flowChartAlternateProcess">
            <a:avLst/>
          </a:prstGeom>
          <a:solidFill>
            <a:schemeClr val="accent6">
              <a:lumMod val="60000"/>
              <a:lumOff val="40000"/>
            </a:schemeClr>
          </a:solidFill>
          <a:ln w="25400"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C0C0C"/>
                </a:solidFill>
                <a:effectLst/>
                <a:uLnTx/>
                <a:uFillTx/>
                <a:latin typeface="Calibri" panose="020F0502020204030204" pitchFamily="34" charset="0"/>
                <a:ea typeface="+mn-ea"/>
                <a:cs typeface="+mn-cs"/>
              </a:rPr>
              <a:t>State Funds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Calibri"/>
              </a:rPr>
              <a:t>$29,159,719</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21" name="AutoShape 19"/>
          <p:cNvCxnSpPr>
            <a:cxnSpLocks noChangeShapeType="1"/>
          </p:cNvCxnSpPr>
          <p:nvPr/>
        </p:nvCxnSpPr>
        <p:spPr bwMode="auto">
          <a:xfrm flipH="1">
            <a:off x="1123983" y="3289889"/>
            <a:ext cx="190514" cy="355554"/>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2" name="Oval 20"/>
          <p:cNvSpPr>
            <a:spLocks noChangeArrowheads="1"/>
          </p:cNvSpPr>
          <p:nvPr/>
        </p:nvSpPr>
        <p:spPr bwMode="auto">
          <a:xfrm>
            <a:off x="3291891" y="5387575"/>
            <a:ext cx="1021619" cy="555959"/>
          </a:xfrm>
          <a:prstGeom prst="ellipse">
            <a:avLst/>
          </a:prstGeom>
          <a:solidFill>
            <a:schemeClr val="accent6">
              <a:lumMod val="60000"/>
              <a:lumOff val="40000"/>
            </a:schemeClr>
          </a:solidFill>
          <a:ln w="25400" algn="ctr">
            <a:solidFill>
              <a:srgbClr val="000000"/>
            </a:solidFill>
            <a:round/>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KAFC Loan Programs</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23" name="AutoShape 21"/>
          <p:cNvCxnSpPr>
            <a:cxnSpLocks noChangeShapeType="1"/>
          </p:cNvCxnSpPr>
          <p:nvPr/>
        </p:nvCxnSpPr>
        <p:spPr bwMode="auto">
          <a:xfrm>
            <a:off x="2525205" y="3283404"/>
            <a:ext cx="188558" cy="354114"/>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4" name="Oval 22"/>
          <p:cNvSpPr>
            <a:spLocks noChangeArrowheads="1"/>
          </p:cNvSpPr>
          <p:nvPr/>
        </p:nvSpPr>
        <p:spPr bwMode="auto">
          <a:xfrm>
            <a:off x="4971323" y="5386662"/>
            <a:ext cx="1024128" cy="557784"/>
          </a:xfrm>
          <a:prstGeom prst="ellipse">
            <a:avLst/>
          </a:prstGeom>
          <a:solidFill>
            <a:schemeClr val="accent6">
              <a:lumMod val="60000"/>
              <a:lumOff val="40000"/>
            </a:schemeClr>
          </a:solidFill>
          <a:ln w="25400" algn="ctr">
            <a:solidFill>
              <a:srgbClr val="000000"/>
            </a:solidFill>
            <a:round/>
            <a:headEnd/>
            <a:tailEnd/>
          </a:ln>
          <a:effec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KADF State Projects </a:t>
            </a:r>
            <a:endPar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900" y="5396936"/>
            <a:ext cx="1987197" cy="8459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27" name="AutoShape 19"/>
          <p:cNvCxnSpPr>
            <a:cxnSpLocks noChangeShapeType="1"/>
            <a:stCxn id="20" idx="1"/>
            <a:endCxn id="22" idx="0"/>
          </p:cNvCxnSpPr>
          <p:nvPr/>
        </p:nvCxnSpPr>
        <p:spPr bwMode="auto">
          <a:xfrm flipH="1">
            <a:off x="3802701" y="4474675"/>
            <a:ext cx="154028" cy="9129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235" y="381994"/>
            <a:ext cx="1370542" cy="1358974"/>
          </a:xfrm>
          <a:prstGeom prst="rect">
            <a:avLst/>
          </a:prstGeom>
        </p:spPr>
      </p:pic>
      <p:cxnSp>
        <p:nvCxnSpPr>
          <p:cNvPr id="42" name="AutoShape 13"/>
          <p:cNvCxnSpPr>
            <a:cxnSpLocks noChangeShapeType="1"/>
          </p:cNvCxnSpPr>
          <p:nvPr/>
        </p:nvCxnSpPr>
        <p:spPr bwMode="auto">
          <a:xfrm>
            <a:off x="2860760" y="2956000"/>
            <a:ext cx="1031318" cy="312299"/>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28" y="5307742"/>
            <a:ext cx="2372716" cy="955151"/>
          </a:xfrm>
          <a:prstGeom prst="rect">
            <a:avLst/>
          </a:prstGeom>
        </p:spPr>
      </p:pic>
    </p:spTree>
    <p:extLst>
      <p:ext uri="{BB962C8B-B14F-4D97-AF65-F5344CB8AC3E}">
        <p14:creationId xmlns:p14="http://schemas.microsoft.com/office/powerpoint/2010/main" val="278470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Arial" panose="020B0604020202020204" pitchFamily="34" charset="0"/>
              </a:rPr>
              <a:t>KY Agriculture in the 1990s </a:t>
            </a:r>
          </a:p>
        </p:txBody>
      </p:sp>
      <p:cxnSp>
        <p:nvCxnSpPr>
          <p:cNvPr id="4" name="Straight Connector 3"/>
          <p:cNvCxnSpPr/>
          <p:nvPr/>
        </p:nvCxnSpPr>
        <p:spPr>
          <a:xfrm flipH="1">
            <a:off x="533400" y="1066800"/>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r="52410" b="19128"/>
          <a:stretch/>
        </p:blipFill>
        <p:spPr>
          <a:xfrm>
            <a:off x="2667000" y="381000"/>
            <a:ext cx="7162800" cy="6468799"/>
          </a:xfrm>
          <a:prstGeom prst="rect">
            <a:avLst/>
          </a:prstGeom>
        </p:spPr>
      </p:pic>
      <p:sp>
        <p:nvSpPr>
          <p:cNvPr id="5" name="TextBox 4"/>
          <p:cNvSpPr txBox="1"/>
          <p:nvPr/>
        </p:nvSpPr>
        <p:spPr>
          <a:xfrm>
            <a:off x="457200" y="1143000"/>
            <a:ext cx="3581400"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Kentucky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Agricultural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Cash Receipts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utoShape 2" descr="Council for Burley Tobac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7032"/>
          <a:stretch/>
        </p:blipFill>
        <p:spPr>
          <a:xfrm>
            <a:off x="533400" y="3001963"/>
            <a:ext cx="1971294" cy="2789237"/>
          </a:xfrm>
          <a:prstGeom prst="rect">
            <a:avLst/>
          </a:prstGeom>
        </p:spPr>
      </p:pic>
      <p:sp>
        <p:nvSpPr>
          <p:cNvPr id="8" name="TextBox 7"/>
          <p:cNvSpPr txBox="1"/>
          <p:nvPr/>
        </p:nvSpPr>
        <p:spPr>
          <a:xfrm>
            <a:off x="7391400" y="6477000"/>
            <a:ext cx="22098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NASS/USDA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609600" y="5840013"/>
            <a:ext cx="2057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Tobacco was 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28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KADF Economic Impact</a:t>
            </a:r>
          </a:p>
        </p:txBody>
      </p:sp>
      <p:cxnSp>
        <p:nvCxnSpPr>
          <p:cNvPr id="4" name="Straight Connector 3"/>
          <p:cNvCxnSpPr/>
          <p:nvPr/>
        </p:nvCxnSpPr>
        <p:spPr>
          <a:xfrm flipH="1">
            <a:off x="533400" y="1066800"/>
            <a:ext cx="6858000" cy="0"/>
          </a:xfrm>
          <a:prstGeom prst="line">
            <a:avLst/>
          </a:prstGeom>
          <a:ln>
            <a:solidFill>
              <a:srgbClr val="4A7EBB"/>
            </a:solidFill>
          </a:ln>
          <a:effectLst/>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rotWithShape="1">
          <a:blip r:embed="rId3"/>
          <a:srcRect r="56666" b="18462"/>
          <a:stretch/>
        </p:blipFill>
        <p:spPr>
          <a:xfrm>
            <a:off x="-20171" y="1858963"/>
            <a:ext cx="4394948" cy="4394948"/>
          </a:xfrm>
          <a:prstGeom prst="rect">
            <a:avLst/>
          </a:prstGeom>
        </p:spPr>
      </p:pic>
      <p:sp>
        <p:nvSpPr>
          <p:cNvPr id="5" name="TextBox 4"/>
          <p:cNvSpPr txBox="1"/>
          <p:nvPr/>
        </p:nvSpPr>
        <p:spPr>
          <a:xfrm>
            <a:off x="533400" y="1066800"/>
            <a:ext cx="46213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Distribution of Kentucky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Agricultural Cash Receipts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1990s vs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1752600" y="6184676"/>
            <a:ext cx="2209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NASS/USDA</a:t>
            </a:r>
          </a:p>
        </p:txBody>
      </p:sp>
      <p:sp>
        <p:nvSpPr>
          <p:cNvPr id="8" name="TextBox 7"/>
          <p:cNvSpPr txBox="1"/>
          <p:nvPr/>
        </p:nvSpPr>
        <p:spPr>
          <a:xfrm>
            <a:off x="6204398" y="6553202"/>
            <a:ext cx="3048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UK Estimates (Dec 2022)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799" y="2263986"/>
            <a:ext cx="4940278" cy="4197689"/>
          </a:xfrm>
          <a:prstGeom prst="rect">
            <a:avLst/>
          </a:prstGeom>
        </p:spPr>
      </p:pic>
      <p:sp>
        <p:nvSpPr>
          <p:cNvPr id="12" name="TextBox 11"/>
          <p:cNvSpPr txBox="1"/>
          <p:nvPr/>
        </p:nvSpPr>
        <p:spPr>
          <a:xfrm>
            <a:off x="5685793" y="1520771"/>
            <a:ext cx="1810293" cy="640080"/>
          </a:xfrm>
          <a:prstGeom prst="rect">
            <a:avLst/>
          </a:prstGeom>
          <a:solidFill>
            <a:srgbClr val="99FF3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billion</a:t>
            </a:r>
          </a:p>
        </p:txBody>
      </p:sp>
      <p:sp>
        <p:nvSpPr>
          <p:cNvPr id="13" name="Oval 12"/>
          <p:cNvSpPr/>
          <p:nvPr/>
        </p:nvSpPr>
        <p:spPr>
          <a:xfrm>
            <a:off x="5214511" y="1385543"/>
            <a:ext cx="2812664" cy="91053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797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029200"/>
            <a:ext cx="8915400" cy="1828800"/>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8783"/>
            <a:ext cx="8865323" cy="4048236"/>
          </a:xfrm>
          <a:prstGeom prst="rect">
            <a:avLst/>
          </a:prstGeom>
        </p:spPr>
      </p:pic>
      <p:sp>
        <p:nvSpPr>
          <p:cNvPr id="4" name="Title 3"/>
          <p:cNvSpPr>
            <a:spLocks noGrp="1"/>
          </p:cNvSpPr>
          <p:nvPr>
            <p:ph type="title"/>
          </p:nvPr>
        </p:nvSpPr>
        <p:spPr>
          <a:xfrm>
            <a:off x="608771" y="86759"/>
            <a:ext cx="7886700" cy="1325563"/>
          </a:xfrm>
        </p:spPr>
        <p:txBody>
          <a:bodyPr/>
          <a:lstStyle/>
          <a:p>
            <a:pPr algn="l"/>
            <a:r>
              <a:rPr lang="en-US" dirty="0"/>
              <a:t>Investments in Kentucky</a:t>
            </a:r>
            <a:endParaRPr lang="en-US" dirty="0">
              <a:solidFill>
                <a:srgbClr val="FF0000"/>
              </a:solidFill>
            </a:endParaRPr>
          </a:p>
        </p:txBody>
      </p:sp>
      <p:sp>
        <p:nvSpPr>
          <p:cNvPr id="10" name="TextBox 9"/>
          <p:cNvSpPr txBox="1"/>
          <p:nvPr/>
        </p:nvSpPr>
        <p:spPr>
          <a:xfrm>
            <a:off x="1752600" y="3858161"/>
            <a:ext cx="6167291" cy="1323439"/>
          </a:xfrm>
          <a:prstGeom prst="rect">
            <a:avLst/>
          </a:prstGeom>
          <a:noFill/>
        </p:spPr>
        <p:txBody>
          <a:bodyPr wrap="square" lIns="91440" tIns="45720" rIns="91440" bIns="45720" rtlCol="0" anchor="t">
            <a:spAutoFit/>
          </a:bodyPr>
          <a:lstStyle/>
          <a:p>
            <a:pPr algn="ctr"/>
            <a:r>
              <a:rPr lang="en-US" sz="8000" b="1" dirty="0">
                <a:solidFill>
                  <a:srgbClr val="00B050"/>
                </a:solidFill>
                <a:effectLst>
                  <a:outerShdw blurRad="38100" dist="38100" dir="2700000" algn="tl">
                    <a:srgbClr val="000000">
                      <a:alpha val="43137"/>
                    </a:srgbClr>
                  </a:outerShdw>
                </a:effectLst>
              </a:rPr>
              <a:t>$709,351,489</a:t>
            </a:r>
            <a:endParaRPr lang="en-US" sz="2000" b="1" dirty="0">
              <a:solidFill>
                <a:srgbClr val="00B050"/>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676400"/>
            <a:ext cx="2590800" cy="1170178"/>
          </a:xfrm>
          <a:prstGeom prst="rect">
            <a:avLst/>
          </a:prstGeom>
        </p:spPr>
      </p:pic>
    </p:spTree>
    <p:extLst>
      <p:ext uri="{BB962C8B-B14F-4D97-AF65-F5344CB8AC3E}">
        <p14:creationId xmlns:p14="http://schemas.microsoft.com/office/powerpoint/2010/main" val="146535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Arial" panose="020B0604020202020204" pitchFamily="34" charset="0"/>
              </a:rPr>
              <a:t>Soil Conservation District Impact</a:t>
            </a:r>
          </a:p>
        </p:txBody>
      </p:sp>
      <p:cxnSp>
        <p:nvCxnSpPr>
          <p:cNvPr id="4" name="Straight Connector 3"/>
          <p:cNvCxnSpPr/>
          <p:nvPr/>
        </p:nvCxnSpPr>
        <p:spPr>
          <a:xfrm flipH="1">
            <a:off x="533400" y="1066800"/>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570" y="1417638"/>
            <a:ext cx="2325660" cy="2333625"/>
          </a:xfrm>
          <a:prstGeom prst="rect">
            <a:avLst/>
          </a:prstGeom>
        </p:spPr>
      </p:pic>
      <p:sp>
        <p:nvSpPr>
          <p:cNvPr id="6" name="TextBox 5"/>
          <p:cNvSpPr txBox="1"/>
          <p:nvPr/>
        </p:nvSpPr>
        <p:spPr>
          <a:xfrm>
            <a:off x="781830" y="1600200"/>
            <a:ext cx="7772400" cy="3754874"/>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Calibri"/>
                <a:ea typeface="+mn-ea"/>
                <a:cs typeface="+mn-cs"/>
              </a:rPr>
              <a:t>93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latin typeface="Calibri"/>
              </a:rPr>
              <a:t>989</a:t>
            </a:r>
            <a:r>
              <a:rPr kumimoji="0" lang="en-US" sz="4400" b="0" i="0" u="none" strike="noStrike" kern="1200" cap="none" spc="0" normalizeH="0" baseline="0" noProof="0" dirty="0">
                <a:ln>
                  <a:noFill/>
                </a:ln>
                <a:effectLst/>
                <a:uLnTx/>
                <a:uFillTx/>
                <a:latin typeface="Calibri"/>
                <a:ea typeface="+mn-ea"/>
                <a:cs typeface="+mn-cs"/>
              </a:rPr>
              <a:t> 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Calibri"/>
                <a:ea typeface="+mn-ea"/>
                <a:cs typeface="+mn-cs"/>
              </a:rPr>
              <a:t> Over $</a:t>
            </a:r>
            <a:r>
              <a:rPr lang="en-US" sz="4400" dirty="0">
                <a:latin typeface="Calibri"/>
              </a:rPr>
              <a:t>104</a:t>
            </a:r>
            <a:r>
              <a:rPr kumimoji="0" lang="en-US" sz="4400" b="0" i="0" u="none" strike="noStrike" kern="1200" cap="none" spc="0" normalizeH="0" baseline="0" noProof="0" dirty="0">
                <a:ln>
                  <a:noFill/>
                </a:ln>
                <a:effectLst/>
                <a:uLnTx/>
                <a:uFillTx/>
                <a:latin typeface="Calibri"/>
                <a:ea typeface="+mn-ea"/>
                <a:cs typeface="+mn-cs"/>
              </a:rPr>
              <a:t> Million Awarded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494" y="5955182"/>
            <a:ext cx="1531030" cy="691515"/>
          </a:xfrm>
          <a:prstGeom prst="rect">
            <a:avLst/>
          </a:prstGeom>
        </p:spPr>
      </p:pic>
    </p:spTree>
    <p:extLst>
      <p:ext uri="{BB962C8B-B14F-4D97-AF65-F5344CB8AC3E}">
        <p14:creationId xmlns:p14="http://schemas.microsoft.com/office/powerpoint/2010/main" val="429336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494" y="5955182"/>
            <a:ext cx="1531030" cy="691515"/>
          </a:xfrm>
          <a:prstGeom prst="rect">
            <a:avLst/>
          </a:prstGeom>
        </p:spPr>
      </p:pic>
      <p:sp>
        <p:nvSpPr>
          <p:cNvPr id="4" name="TextBox 3"/>
          <p:cNvSpPr txBox="1"/>
          <p:nvPr/>
        </p:nvSpPr>
        <p:spPr>
          <a:xfrm>
            <a:off x="4038600" y="1219200"/>
            <a:ext cx="4760762" cy="4842351"/>
          </a:xfrm>
          <a:prstGeom prst="rect">
            <a:avLst/>
          </a:prstGeom>
          <a:noFill/>
        </p:spPr>
        <p:txBody>
          <a:bodyPr wrap="square" rtlCol="0">
            <a:spAutoFit/>
          </a:bodyPr>
          <a:lstStyle/>
          <a:p>
            <a:pPr marL="0" marR="0" lvl="1" algn="l" defTabSz="914400" rtl="0" eaLnBrk="1" fontAlgn="auto" latinLnBrk="0" hangingPunct="1">
              <a:lnSpc>
                <a:spcPct val="100000"/>
              </a:lnSpc>
              <a:spcBef>
                <a:spcPts val="0"/>
              </a:spcBef>
              <a:spcAft>
                <a:spcPts val="600"/>
              </a:spcAft>
              <a:buClrTx/>
              <a:buSzTx/>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State Support to Limited Allocation Counties (SSLAC) Initiative for 2023 and 2024</a:t>
            </a:r>
          </a:p>
          <a:p>
            <a:pPr marL="803275" lvl="2" indent="-346075">
              <a:spcAft>
                <a:spcPts val="1000"/>
              </a:spcAft>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SSLAC 2023</a:t>
            </a:r>
            <a:r>
              <a:rPr kumimoji="0" lang="en-US" sz="2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and 2024</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would provide state funds to counties with allocations below $30,000, based on 2023</a:t>
            </a:r>
            <a:r>
              <a:rPr kumimoji="0" lang="en-US" sz="2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and 2024</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county allocations. The counties may use the funding for any project/program in line with the County’s Plan for Agricultural Development. </a:t>
            </a:r>
          </a:p>
          <a:p>
            <a:pPr marL="800100" lvl="1" indent="-342900">
              <a:spcAft>
                <a:spcPts val="600"/>
              </a:spcAf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Counties receiving SSLAC would be able to roll over any remaining funds for continued investment. </a:t>
            </a:r>
          </a:p>
        </p:txBody>
      </p:sp>
      <p:cxnSp>
        <p:nvCxnSpPr>
          <p:cNvPr id="5" name="Straight Connector 4"/>
          <p:cNvCxnSpPr/>
          <p:nvPr/>
        </p:nvCxnSpPr>
        <p:spPr>
          <a:xfrm flipH="1">
            <a:off x="533400" y="990600"/>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cs typeface="Arial" panose="020B0604020202020204" pitchFamily="34" charset="0"/>
              </a:rPr>
              <a:t>KADB Initiatives</a:t>
            </a:r>
          </a:p>
        </p:txBody>
      </p:sp>
      <p:graphicFrame>
        <p:nvGraphicFramePr>
          <p:cNvPr id="9" name="Table 8"/>
          <p:cNvGraphicFramePr>
            <a:graphicFrameLocks noGrp="1"/>
          </p:cNvGraphicFramePr>
          <p:nvPr>
            <p:extLst>
              <p:ext uri="{D42A27DB-BD31-4B8C-83A1-F6EECF244321}">
                <p14:modId xmlns:p14="http://schemas.microsoft.com/office/powerpoint/2010/main" val="1638122122"/>
              </p:ext>
            </p:extLst>
          </p:nvPr>
        </p:nvGraphicFramePr>
        <p:xfrm>
          <a:off x="228600" y="1066800"/>
          <a:ext cx="3697156" cy="5715000"/>
        </p:xfrm>
        <a:graphic>
          <a:graphicData uri="http://schemas.openxmlformats.org/drawingml/2006/table">
            <a:tbl>
              <a:tblPr/>
              <a:tblGrid>
                <a:gridCol w="1143000">
                  <a:extLst>
                    <a:ext uri="{9D8B030D-6E8A-4147-A177-3AD203B41FA5}">
                      <a16:colId xmlns:a16="http://schemas.microsoft.com/office/drawing/2014/main" val="3032556363"/>
                    </a:ext>
                  </a:extLst>
                </a:gridCol>
                <a:gridCol w="1219200">
                  <a:extLst>
                    <a:ext uri="{9D8B030D-6E8A-4147-A177-3AD203B41FA5}">
                      <a16:colId xmlns:a16="http://schemas.microsoft.com/office/drawing/2014/main" val="226601769"/>
                    </a:ext>
                  </a:extLst>
                </a:gridCol>
                <a:gridCol w="1334956">
                  <a:extLst>
                    <a:ext uri="{9D8B030D-6E8A-4147-A177-3AD203B41FA5}">
                      <a16:colId xmlns:a16="http://schemas.microsoft.com/office/drawing/2014/main" val="1150007751"/>
                    </a:ext>
                  </a:extLst>
                </a:gridCol>
              </a:tblGrid>
              <a:tr h="416225">
                <a:tc>
                  <a:txBody>
                    <a:bodyPr/>
                    <a:lstStyle/>
                    <a:p>
                      <a:pPr algn="ctr" fontAlgn="ctr"/>
                      <a:r>
                        <a:rPr lang="en-US" sz="1200" b="1" i="0" u="none" strike="noStrike" dirty="0">
                          <a:solidFill>
                            <a:srgbClr val="FFFFFF"/>
                          </a:solidFill>
                          <a:effectLst/>
                          <a:latin typeface="Calibri" panose="020F0502020204030204" pitchFamily="34" charset="0"/>
                        </a:rPr>
                        <a:t>County</a:t>
                      </a:r>
                    </a:p>
                  </a:txBody>
                  <a:tcPr marL="8019" marR="8019" marT="8019"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Calibri" panose="020F0502020204030204" pitchFamily="34" charset="0"/>
                        </a:rPr>
                        <a:t>FY23 Est. Tobacco Allocation</a:t>
                      </a:r>
                    </a:p>
                  </a:txBody>
                  <a:tcPr marL="8019" marR="8019" marT="801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Calibri" panose="020F0502020204030204" pitchFamily="34" charset="0"/>
                        </a:rPr>
                        <a:t>FY23 Est. State Funds</a:t>
                      </a:r>
                    </a:p>
                  </a:txBody>
                  <a:tcPr marL="8019" marR="8019" marT="8019"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331839524"/>
                  </a:ext>
                </a:extLst>
              </a:tr>
              <a:tr h="211951">
                <a:tc>
                  <a:txBody>
                    <a:bodyPr/>
                    <a:lstStyle/>
                    <a:p>
                      <a:pPr algn="l" fontAlgn="b"/>
                      <a:r>
                        <a:rPr lang="en-US" sz="1200" b="0" i="0" u="none" strike="noStrike">
                          <a:solidFill>
                            <a:srgbClr val="000000"/>
                          </a:solidFill>
                          <a:effectLst/>
                          <a:latin typeface="Calibri" panose="020F0502020204030204" pitchFamily="34" charset="0"/>
                        </a:rPr>
                        <a:t>Bell</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209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29,791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878568687"/>
                  </a:ext>
                </a:extLst>
              </a:tr>
              <a:tr h="211951">
                <a:tc>
                  <a:txBody>
                    <a:bodyPr/>
                    <a:lstStyle/>
                    <a:p>
                      <a:pPr algn="l" fontAlgn="b"/>
                      <a:r>
                        <a:rPr lang="en-US" sz="1200" b="0" i="0" u="none" strike="noStrike">
                          <a:solidFill>
                            <a:srgbClr val="000000"/>
                          </a:solidFill>
                          <a:effectLst/>
                          <a:latin typeface="Calibri" panose="020F0502020204030204" pitchFamily="34" charset="0"/>
                        </a:rPr>
                        <a:t>Boyd</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1,936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28,064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44371792"/>
                  </a:ext>
                </a:extLst>
              </a:tr>
              <a:tr h="211951">
                <a:tc>
                  <a:txBody>
                    <a:bodyPr/>
                    <a:lstStyle/>
                    <a:p>
                      <a:pPr algn="l" fontAlgn="b"/>
                      <a:r>
                        <a:rPr lang="en-US" sz="1200" b="0" i="0" u="none" strike="noStrike">
                          <a:solidFill>
                            <a:srgbClr val="000000"/>
                          </a:solidFill>
                          <a:effectLst/>
                          <a:latin typeface="Calibri" panose="020F0502020204030204" pitchFamily="34" charset="0"/>
                        </a:rPr>
                        <a:t>Calloway</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27,969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2,031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278579477"/>
                  </a:ext>
                </a:extLst>
              </a:tr>
              <a:tr h="211951">
                <a:tc>
                  <a:txBody>
                    <a:bodyPr/>
                    <a:lstStyle/>
                    <a:p>
                      <a:pPr algn="l" fontAlgn="b"/>
                      <a:r>
                        <a:rPr lang="en-US" sz="1200" b="0" i="0" u="none" strike="noStrike">
                          <a:solidFill>
                            <a:srgbClr val="000000"/>
                          </a:solidFill>
                          <a:effectLst/>
                          <a:latin typeface="Calibri" panose="020F0502020204030204" pitchFamily="34" charset="0"/>
                        </a:rPr>
                        <a:t>Campbell</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26,880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3,120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850470601"/>
                  </a:ext>
                </a:extLst>
              </a:tr>
              <a:tr h="211951">
                <a:tc>
                  <a:txBody>
                    <a:bodyPr/>
                    <a:lstStyle/>
                    <a:p>
                      <a:pPr algn="l" fontAlgn="b"/>
                      <a:r>
                        <a:rPr lang="en-US" sz="1200" b="0" i="0" u="none" strike="noStrike">
                          <a:solidFill>
                            <a:srgbClr val="000000"/>
                          </a:solidFill>
                          <a:effectLst/>
                          <a:latin typeface="Calibri" panose="020F0502020204030204" pitchFamily="34" charset="0"/>
                        </a:rPr>
                        <a:t>Crittenden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2,321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27,679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999324912"/>
                  </a:ext>
                </a:extLst>
              </a:tr>
              <a:tr h="211951">
                <a:tc>
                  <a:txBody>
                    <a:bodyPr/>
                    <a:lstStyle/>
                    <a:p>
                      <a:pPr algn="l" fontAlgn="b"/>
                      <a:r>
                        <a:rPr lang="en-US" sz="1200" b="0" i="0" u="none" strike="noStrike" dirty="0">
                          <a:solidFill>
                            <a:srgbClr val="000000"/>
                          </a:solidFill>
                          <a:effectLst/>
                          <a:latin typeface="Calibri" panose="020F0502020204030204" pitchFamily="34" charset="0"/>
                        </a:rPr>
                        <a:t>Floyd</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panose="020F0502020204030204" pitchFamily="34" charset="0"/>
                        </a:rPr>
                        <a:t> $                     335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29,665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12094761"/>
                  </a:ext>
                </a:extLst>
              </a:tr>
              <a:tr h="211951">
                <a:tc>
                  <a:txBody>
                    <a:bodyPr/>
                    <a:lstStyle/>
                    <a:p>
                      <a:pPr algn="l" fontAlgn="b"/>
                      <a:r>
                        <a:rPr lang="en-US" sz="1200" b="0" i="0" u="none" strike="noStrike">
                          <a:solidFill>
                            <a:srgbClr val="000000"/>
                          </a:solidFill>
                          <a:effectLst/>
                          <a:latin typeface="Calibri" panose="020F0502020204030204" pitchFamily="34" charset="0"/>
                        </a:rPr>
                        <a:t>Fulton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143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29,857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477453715"/>
                  </a:ext>
                </a:extLst>
              </a:tr>
              <a:tr h="211951">
                <a:tc>
                  <a:txBody>
                    <a:bodyPr/>
                    <a:lstStyle/>
                    <a:p>
                      <a:pPr algn="l" fontAlgn="b"/>
                      <a:r>
                        <a:rPr lang="en-US" sz="1200" b="0" i="0" u="none" strike="noStrike">
                          <a:solidFill>
                            <a:srgbClr val="000000"/>
                          </a:solidFill>
                          <a:effectLst/>
                          <a:latin typeface="Calibri" panose="020F0502020204030204" pitchFamily="34" charset="0"/>
                        </a:rPr>
                        <a:t>Harlan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275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29,725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256647185"/>
                  </a:ext>
                </a:extLst>
              </a:tr>
              <a:tr h="211951">
                <a:tc>
                  <a:txBody>
                    <a:bodyPr/>
                    <a:lstStyle/>
                    <a:p>
                      <a:pPr algn="l" fontAlgn="b"/>
                      <a:r>
                        <a:rPr lang="en-US" sz="1200" b="0" i="0" u="none" strike="noStrike">
                          <a:solidFill>
                            <a:srgbClr val="000000"/>
                          </a:solidFill>
                          <a:effectLst/>
                          <a:latin typeface="Calibri" panose="020F0502020204030204" pitchFamily="34" charset="0"/>
                        </a:rPr>
                        <a:t>Hickman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4,599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effectLst/>
                          <a:latin typeface="Calibri" panose="020F0502020204030204" pitchFamily="34" charset="0"/>
                        </a:rPr>
                        <a:t> $                   25,401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540152375"/>
                  </a:ext>
                </a:extLst>
              </a:tr>
              <a:tr h="211951">
                <a:tc>
                  <a:txBody>
                    <a:bodyPr/>
                    <a:lstStyle/>
                    <a:p>
                      <a:pPr algn="l" fontAlgn="b"/>
                      <a:r>
                        <a:rPr lang="en-US" sz="1200" b="0" i="0" u="none" strike="noStrike" dirty="0">
                          <a:solidFill>
                            <a:srgbClr val="000000"/>
                          </a:solidFill>
                          <a:effectLst/>
                          <a:latin typeface="Calibri" panose="020F0502020204030204" pitchFamily="34" charset="0"/>
                        </a:rPr>
                        <a:t>Hopkins</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17,319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12,681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52144555"/>
                  </a:ext>
                </a:extLst>
              </a:tr>
              <a:tr h="211951">
                <a:tc>
                  <a:txBody>
                    <a:bodyPr/>
                    <a:lstStyle/>
                    <a:p>
                      <a:pPr algn="l" fontAlgn="b"/>
                      <a:r>
                        <a:rPr lang="en-US" sz="1200" b="0" i="0" u="none" strike="noStrike" dirty="0">
                          <a:solidFill>
                            <a:srgbClr val="000000"/>
                          </a:solidFill>
                          <a:effectLst/>
                          <a:latin typeface="Calibri" panose="020F0502020204030204" pitchFamily="34" charset="0"/>
                        </a:rPr>
                        <a:t>Jefferson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effectLst/>
                          <a:latin typeface="Calibri" panose="020F0502020204030204" pitchFamily="34" charset="0"/>
                        </a:rPr>
                        <a:t> $                17,026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12,974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907507178"/>
                  </a:ext>
                </a:extLst>
              </a:tr>
              <a:tr h="211951">
                <a:tc>
                  <a:txBody>
                    <a:bodyPr/>
                    <a:lstStyle/>
                    <a:p>
                      <a:pPr algn="l" fontAlgn="b"/>
                      <a:r>
                        <a:rPr lang="en-US" sz="1200" b="0" i="0" u="none" strike="noStrike">
                          <a:solidFill>
                            <a:srgbClr val="000000"/>
                          </a:solidFill>
                          <a:effectLst/>
                          <a:latin typeface="Calibri" panose="020F0502020204030204" pitchFamily="34" charset="0"/>
                        </a:rPr>
                        <a:t>Knott</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panose="020F0502020204030204" pitchFamily="34" charset="0"/>
                        </a:rPr>
                        <a:t> $                        -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panose="020F0502020204030204" pitchFamily="34" charset="0"/>
                        </a:rPr>
                        <a:t> $                   30,000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60735421"/>
                  </a:ext>
                </a:extLst>
              </a:tr>
              <a:tr h="211951">
                <a:tc>
                  <a:txBody>
                    <a:bodyPr/>
                    <a:lstStyle/>
                    <a:p>
                      <a:pPr algn="l" fontAlgn="b"/>
                      <a:r>
                        <a:rPr lang="en-US" sz="1200" b="0" i="0" u="none" strike="noStrike">
                          <a:solidFill>
                            <a:srgbClr val="000000"/>
                          </a:solidFill>
                          <a:effectLst/>
                          <a:latin typeface="Calibri" panose="020F0502020204030204" pitchFamily="34" charset="0"/>
                        </a:rPr>
                        <a:t>Leslie</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effectLst/>
                          <a:latin typeface="Calibri" panose="020F0502020204030204" pitchFamily="34" charset="0"/>
                        </a:rPr>
                        <a:t> $                  4,407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25,593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188630018"/>
                  </a:ext>
                </a:extLst>
              </a:tr>
              <a:tr h="211951">
                <a:tc>
                  <a:txBody>
                    <a:bodyPr/>
                    <a:lstStyle/>
                    <a:p>
                      <a:pPr algn="l" fontAlgn="b"/>
                      <a:r>
                        <a:rPr lang="en-US" sz="1200" b="0" i="0" u="none" strike="noStrike">
                          <a:solidFill>
                            <a:srgbClr val="000000"/>
                          </a:solidFill>
                          <a:effectLst/>
                          <a:latin typeface="Calibri" panose="020F0502020204030204" pitchFamily="34" charset="0"/>
                        </a:rPr>
                        <a:t>Letcher</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panose="020F0502020204030204" pitchFamily="34" charset="0"/>
                        </a:rPr>
                        <a:t> $                       82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29,918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41982659"/>
                  </a:ext>
                </a:extLst>
              </a:tr>
              <a:tr h="211951">
                <a:tc>
                  <a:txBody>
                    <a:bodyPr/>
                    <a:lstStyle/>
                    <a:p>
                      <a:pPr algn="l" fontAlgn="b"/>
                      <a:r>
                        <a:rPr lang="en-US" sz="1200" b="0" i="0" u="none" strike="noStrike" dirty="0">
                          <a:solidFill>
                            <a:srgbClr val="000000"/>
                          </a:solidFill>
                          <a:effectLst/>
                          <a:latin typeface="Calibri" panose="020F0502020204030204" pitchFamily="34" charset="0"/>
                        </a:rPr>
                        <a:t>Livingston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effectLst/>
                          <a:latin typeface="Calibri" panose="020F0502020204030204" pitchFamily="34" charset="0"/>
                        </a:rPr>
                        <a:t> $                     949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effectLst/>
                          <a:latin typeface="Calibri" panose="020F0502020204030204" pitchFamily="34" charset="0"/>
                        </a:rPr>
                        <a:t> $                   29,051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482240702"/>
                  </a:ext>
                </a:extLst>
              </a:tr>
              <a:tr h="211951">
                <a:tc>
                  <a:txBody>
                    <a:bodyPr/>
                    <a:lstStyle/>
                    <a:p>
                      <a:pPr algn="l" fontAlgn="b"/>
                      <a:r>
                        <a:rPr lang="en-US" sz="1200" b="0" i="0" u="none" strike="noStrike">
                          <a:solidFill>
                            <a:srgbClr val="000000"/>
                          </a:solidFill>
                          <a:effectLst/>
                          <a:latin typeface="Calibri" panose="020F0502020204030204" pitchFamily="34" charset="0"/>
                        </a:rPr>
                        <a:t>Lyon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panose="020F0502020204030204" pitchFamily="34" charset="0"/>
                        </a:rPr>
                        <a:t> $                24,975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5,025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734807841"/>
                  </a:ext>
                </a:extLst>
              </a:tr>
              <a:tr h="211951">
                <a:tc>
                  <a:txBody>
                    <a:bodyPr/>
                    <a:lstStyle/>
                    <a:p>
                      <a:pPr algn="l" fontAlgn="b"/>
                      <a:r>
                        <a:rPr lang="en-US" sz="1200" b="0" i="0" u="none" strike="noStrike">
                          <a:solidFill>
                            <a:srgbClr val="000000"/>
                          </a:solidFill>
                          <a:effectLst/>
                          <a:latin typeface="Calibri" panose="020F0502020204030204" pitchFamily="34" charset="0"/>
                        </a:rPr>
                        <a:t>Marshall</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26,046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3,954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180928401"/>
                  </a:ext>
                </a:extLst>
              </a:tr>
              <a:tr h="211951">
                <a:tc>
                  <a:txBody>
                    <a:bodyPr/>
                    <a:lstStyle/>
                    <a:p>
                      <a:pPr algn="l" fontAlgn="b"/>
                      <a:r>
                        <a:rPr lang="en-US" sz="1200" b="0" i="0" u="none" strike="noStrike">
                          <a:solidFill>
                            <a:srgbClr val="000000"/>
                          </a:solidFill>
                          <a:effectLst/>
                          <a:latin typeface="Calibri" panose="020F0502020204030204" pitchFamily="34" charset="0"/>
                        </a:rPr>
                        <a:t>Martin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panose="020F0502020204030204" pitchFamily="34" charset="0"/>
                        </a:rPr>
                        <a:t> $                       49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29,951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039019484"/>
                  </a:ext>
                </a:extLst>
              </a:tr>
              <a:tr h="211951">
                <a:tc>
                  <a:txBody>
                    <a:bodyPr/>
                    <a:lstStyle/>
                    <a:p>
                      <a:pPr algn="l" fontAlgn="b"/>
                      <a:r>
                        <a:rPr lang="en-US" sz="1200" b="0" i="0" u="none" strike="noStrike">
                          <a:solidFill>
                            <a:srgbClr val="000000"/>
                          </a:solidFill>
                          <a:effectLst/>
                          <a:latin typeface="Calibri" panose="020F0502020204030204" pitchFamily="34" charset="0"/>
                        </a:rPr>
                        <a:t>McCreary</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effectLst/>
                          <a:latin typeface="Calibri" panose="020F0502020204030204" pitchFamily="34" charset="0"/>
                        </a:rPr>
                        <a:t> $                  4,658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25,342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832358309"/>
                  </a:ext>
                </a:extLst>
              </a:tr>
              <a:tr h="211951">
                <a:tc>
                  <a:txBody>
                    <a:bodyPr/>
                    <a:lstStyle/>
                    <a:p>
                      <a:pPr algn="l" fontAlgn="b"/>
                      <a:r>
                        <a:rPr lang="en-US" sz="1200" b="0" i="0" u="none" strike="noStrike">
                          <a:solidFill>
                            <a:srgbClr val="000000"/>
                          </a:solidFill>
                          <a:effectLst/>
                          <a:latin typeface="Calibri" panose="020F0502020204030204" pitchFamily="34" charset="0"/>
                        </a:rPr>
                        <a:t>Perry</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2,861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27,139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40167252"/>
                  </a:ext>
                </a:extLst>
              </a:tr>
              <a:tr h="211951">
                <a:tc>
                  <a:txBody>
                    <a:bodyPr/>
                    <a:lstStyle/>
                    <a:p>
                      <a:pPr algn="l" fontAlgn="b"/>
                      <a:r>
                        <a:rPr lang="en-US" sz="1200" b="0" i="0" u="none" strike="noStrike">
                          <a:solidFill>
                            <a:srgbClr val="000000"/>
                          </a:solidFill>
                          <a:effectLst/>
                          <a:latin typeface="Calibri" panose="020F0502020204030204" pitchFamily="34" charset="0"/>
                        </a:rPr>
                        <a:t>Pike</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30,000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88218823"/>
                  </a:ext>
                </a:extLst>
              </a:tr>
              <a:tr h="211951">
                <a:tc>
                  <a:txBody>
                    <a:bodyPr/>
                    <a:lstStyle/>
                    <a:p>
                      <a:pPr algn="l" fontAlgn="b"/>
                      <a:r>
                        <a:rPr lang="en-US" sz="1200" b="0" i="0" u="none" strike="noStrike">
                          <a:solidFill>
                            <a:srgbClr val="000000"/>
                          </a:solidFill>
                          <a:effectLst/>
                          <a:latin typeface="Calibri" panose="020F0502020204030204" pitchFamily="34" charset="0"/>
                        </a:rPr>
                        <a:t>Union</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829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29,171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725442470"/>
                  </a:ext>
                </a:extLst>
              </a:tr>
              <a:tr h="211951">
                <a:tc>
                  <a:txBody>
                    <a:bodyPr/>
                    <a:lstStyle/>
                    <a:p>
                      <a:pPr algn="l" fontAlgn="b"/>
                      <a:r>
                        <a:rPr lang="en-US" sz="1200" b="0" i="0" u="none" strike="noStrike">
                          <a:solidFill>
                            <a:srgbClr val="000000"/>
                          </a:solidFill>
                          <a:effectLst/>
                          <a:latin typeface="Calibri" panose="020F0502020204030204" pitchFamily="34" charset="0"/>
                        </a:rPr>
                        <a:t>Webster</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effectLst/>
                          <a:latin typeface="Calibri" panose="020F0502020204030204" pitchFamily="34" charset="0"/>
                        </a:rPr>
                        <a:t> $                18,169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a:solidFill>
                            <a:srgbClr val="000000"/>
                          </a:solidFill>
                          <a:effectLst/>
                          <a:latin typeface="Calibri" panose="020F0502020204030204" pitchFamily="34" charset="0"/>
                        </a:rPr>
                        <a:t> $                   11,831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699379452"/>
                  </a:ext>
                </a:extLst>
              </a:tr>
              <a:tr h="211951">
                <a:tc>
                  <a:txBody>
                    <a:bodyPr/>
                    <a:lstStyle/>
                    <a:p>
                      <a:pPr algn="l" fontAlgn="b"/>
                      <a:r>
                        <a:rPr lang="en-US" sz="1200" b="0" i="0" u="none" strike="noStrike">
                          <a:solidFill>
                            <a:srgbClr val="000000"/>
                          </a:solidFill>
                          <a:effectLst/>
                          <a:latin typeface="Calibri" panose="020F0502020204030204" pitchFamily="34" charset="0"/>
                        </a:rPr>
                        <a:t>Whitley</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panose="020F0502020204030204" pitchFamily="34" charset="0"/>
                        </a:rPr>
                        <a:t> $                27,876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panose="020F0502020204030204" pitchFamily="34" charset="0"/>
                        </a:rPr>
                        <a:t> $                     2,124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89032793"/>
                  </a:ext>
                </a:extLst>
              </a:tr>
              <a:tr h="211951">
                <a:tc>
                  <a:txBody>
                    <a:bodyPr/>
                    <a:lstStyle/>
                    <a:p>
                      <a:pPr algn="l" fontAlgn="b"/>
                      <a:r>
                        <a:rPr lang="en-US" sz="1200" b="1" i="0" u="none" strike="noStrike">
                          <a:solidFill>
                            <a:srgbClr val="000000"/>
                          </a:solidFill>
                          <a:effectLst/>
                          <a:latin typeface="Calibri" panose="020F0502020204030204" pitchFamily="34" charset="0"/>
                        </a:rPr>
                        <a:t>Total</a:t>
                      </a:r>
                    </a:p>
                  </a:txBody>
                  <a:tcPr marL="8019" marR="8019" marT="801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l" fontAlgn="b"/>
                      <a:r>
                        <a:rPr lang="en-US" sz="1200" b="1" i="0" u="none" strike="noStrike">
                          <a:solidFill>
                            <a:srgbClr val="000000"/>
                          </a:solidFill>
                          <a:effectLst/>
                          <a:latin typeface="Calibri" panose="020F0502020204030204" pitchFamily="34" charset="0"/>
                        </a:rPr>
                        <a:t> $              209,913 </a:t>
                      </a:r>
                    </a:p>
                  </a:txBody>
                  <a:tcPr marL="8019" marR="8019" marT="801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l" fontAlgn="b"/>
                      <a:r>
                        <a:rPr lang="en-US" sz="1200" b="1" i="0" u="none" strike="noStrike" dirty="0">
                          <a:solidFill>
                            <a:srgbClr val="000000"/>
                          </a:solidFill>
                          <a:effectLst/>
                          <a:latin typeface="Calibri" panose="020F0502020204030204" pitchFamily="34" charset="0"/>
                        </a:rPr>
                        <a:t> $                 510,087 </a:t>
                      </a:r>
                    </a:p>
                  </a:txBody>
                  <a:tcPr marL="8019" marR="8019" marT="801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199273248"/>
                  </a:ext>
                </a:extLst>
              </a:tr>
            </a:tbl>
          </a:graphicData>
        </a:graphic>
      </p:graphicFrame>
    </p:spTree>
    <p:extLst>
      <p:ext uri="{BB962C8B-B14F-4D97-AF65-F5344CB8AC3E}">
        <p14:creationId xmlns:p14="http://schemas.microsoft.com/office/powerpoint/2010/main" val="171287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cs typeface="Arial" panose="020B0604020202020204" pitchFamily="34" charset="0"/>
              </a:rPr>
              <a:t>KADF Programs and Initiatives </a:t>
            </a:r>
          </a:p>
        </p:txBody>
      </p:sp>
      <p:cxnSp>
        <p:nvCxnSpPr>
          <p:cNvPr id="17" name="Straight Connector 16"/>
          <p:cNvCxnSpPr/>
          <p:nvPr/>
        </p:nvCxnSpPr>
        <p:spPr>
          <a:xfrm flipH="1">
            <a:off x="533400" y="1272988"/>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8"/>
          <p:cNvSpPr>
            <a:spLocks noGrp="1" noChangeArrowheads="1"/>
          </p:cNvSpPr>
          <p:nvPr>
            <p:ph idx="1"/>
          </p:nvPr>
        </p:nvSpPr>
        <p:spPr bwMode="auto">
          <a:xfrm>
            <a:off x="3886200" y="1417637"/>
            <a:ext cx="4572000" cy="5229060"/>
          </a:xfrm>
          <a:prstGeom prst="rect">
            <a:avLst/>
          </a:prstGeom>
          <a:noFill/>
          <a:ln w="9525">
            <a:noFill/>
            <a:miter lim="800000"/>
            <a:headEnd/>
            <a:tailEnd/>
          </a:ln>
        </p:spPr>
        <p:txBody>
          <a:bodyPr vert="horz" lIns="91440" tIns="45720" rIns="91440" bIns="45720" rtlCol="0" anchor="t">
            <a:normAutofit fontScale="85000" lnSpcReduction="20000"/>
          </a:bodyPr>
          <a:lstStyle/>
          <a:p>
            <a:pPr>
              <a:lnSpc>
                <a:spcPct val="110000"/>
              </a:lnSpc>
              <a:spcAft>
                <a:spcPct val="25000"/>
              </a:spcAft>
            </a:pPr>
            <a:r>
              <a:rPr lang="en-US" sz="2400" dirty="0">
                <a:cs typeface="Arial" pitchFamily="34" charset="0"/>
              </a:rPr>
              <a:t>County Ag Investment Program (CAIP)</a:t>
            </a:r>
          </a:p>
          <a:p>
            <a:pPr>
              <a:lnSpc>
                <a:spcPct val="110000"/>
              </a:lnSpc>
              <a:spcAft>
                <a:spcPct val="25000"/>
              </a:spcAft>
            </a:pPr>
            <a:r>
              <a:rPr lang="en-US" sz="2400" dirty="0">
                <a:cs typeface="Arial" pitchFamily="34" charset="0"/>
              </a:rPr>
              <a:t>Youth Ag Investment Program (YAIP)</a:t>
            </a:r>
          </a:p>
          <a:p>
            <a:pPr>
              <a:lnSpc>
                <a:spcPct val="110000"/>
              </a:lnSpc>
              <a:spcAft>
                <a:spcPct val="25000"/>
              </a:spcAft>
            </a:pPr>
            <a:r>
              <a:rPr lang="en-US" sz="2400" dirty="0">
                <a:cs typeface="Arial" pitchFamily="34" charset="0"/>
              </a:rPr>
              <a:t>Next Generation Farmer Program (</a:t>
            </a:r>
            <a:r>
              <a:rPr lang="en-US" sz="2400" dirty="0" err="1">
                <a:cs typeface="Arial" pitchFamily="34" charset="0"/>
              </a:rPr>
              <a:t>NextGen</a:t>
            </a:r>
            <a:r>
              <a:rPr lang="en-US" sz="2400" dirty="0">
                <a:cs typeface="Arial" pitchFamily="34" charset="0"/>
              </a:rPr>
              <a:t>)</a:t>
            </a:r>
          </a:p>
          <a:p>
            <a:pPr>
              <a:lnSpc>
                <a:spcPct val="110000"/>
              </a:lnSpc>
              <a:spcAft>
                <a:spcPct val="25000"/>
              </a:spcAft>
            </a:pPr>
            <a:r>
              <a:rPr lang="en-US" sz="2400" dirty="0">
                <a:cs typeface="Arial" pitchFamily="34" charset="0"/>
              </a:rPr>
              <a:t>Deceased Farm Animal Removal Program (DAR)</a:t>
            </a:r>
          </a:p>
          <a:p>
            <a:pPr>
              <a:lnSpc>
                <a:spcPct val="110000"/>
              </a:lnSpc>
              <a:spcAft>
                <a:spcPct val="25000"/>
              </a:spcAft>
            </a:pPr>
            <a:r>
              <a:rPr lang="en-US" sz="2400" dirty="0">
                <a:cs typeface="Arial" pitchFamily="34" charset="0"/>
              </a:rPr>
              <a:t>Shared-Use Equipment Program</a:t>
            </a:r>
          </a:p>
          <a:p>
            <a:pPr>
              <a:lnSpc>
                <a:spcPct val="110000"/>
              </a:lnSpc>
              <a:spcAft>
                <a:spcPct val="25000"/>
              </a:spcAft>
            </a:pPr>
            <a:r>
              <a:rPr lang="en-US" sz="2400" dirty="0">
                <a:cs typeface="Arial" pitchFamily="34" charset="0"/>
              </a:rPr>
              <a:t>Food Safety and Efficiency Incentives</a:t>
            </a:r>
          </a:p>
          <a:p>
            <a:pPr>
              <a:lnSpc>
                <a:spcPct val="110000"/>
              </a:lnSpc>
              <a:spcAft>
                <a:spcPct val="25000"/>
              </a:spcAft>
            </a:pPr>
            <a:r>
              <a:rPr lang="en-US" sz="2400" dirty="0">
                <a:cs typeface="Arial" pitchFamily="34" charset="0"/>
              </a:rPr>
              <a:t>Large and Food Animal Veterinary Incentives</a:t>
            </a:r>
          </a:p>
          <a:p>
            <a:pPr>
              <a:lnSpc>
                <a:spcPct val="110000"/>
              </a:lnSpc>
              <a:spcAft>
                <a:spcPct val="25000"/>
              </a:spcAft>
            </a:pPr>
            <a:r>
              <a:rPr lang="en-US" sz="2400" dirty="0">
                <a:cs typeface="Arial" pitchFamily="34" charset="0"/>
              </a:rPr>
              <a:t>On-Farm Energy Incentives</a:t>
            </a:r>
          </a:p>
          <a:p>
            <a:pPr>
              <a:lnSpc>
                <a:spcPct val="110000"/>
              </a:lnSpc>
              <a:spcAft>
                <a:spcPct val="25000"/>
              </a:spcAft>
            </a:pPr>
            <a:r>
              <a:rPr lang="en-US" sz="2400" dirty="0">
                <a:cs typeface="Arial"/>
              </a:rPr>
              <a:t>On-Farm Water Management</a:t>
            </a:r>
          </a:p>
          <a:p>
            <a:pPr>
              <a:lnSpc>
                <a:spcPct val="110000"/>
              </a:lnSpc>
              <a:spcAft>
                <a:spcPct val="25000"/>
              </a:spcAft>
            </a:pPr>
            <a:r>
              <a:rPr lang="en-US" sz="2400" dirty="0">
                <a:ea typeface="+mn-lt"/>
                <a:cs typeface="+mn-lt"/>
              </a:rPr>
              <a:t>KADF project grants/loans</a:t>
            </a:r>
            <a:endParaRPr lang="en-US" sz="2400" dirty="0">
              <a:latin typeface="Calibri"/>
              <a:cs typeface="Aria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37" y="1676400"/>
            <a:ext cx="3352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494" y="5955182"/>
            <a:ext cx="1531030" cy="691515"/>
          </a:xfrm>
          <a:prstGeom prst="rect">
            <a:avLst/>
          </a:prstGeom>
        </p:spPr>
      </p:pic>
    </p:spTree>
    <p:extLst>
      <p:ext uri="{BB962C8B-B14F-4D97-AF65-F5344CB8AC3E}">
        <p14:creationId xmlns:p14="http://schemas.microsoft.com/office/powerpoint/2010/main" val="107608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21369" y="6366302"/>
            <a:ext cx="6588805" cy="41549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Complete guidelines and program application are available at </a:t>
            </a:r>
            <a:r>
              <a:rPr kumimoji="0" lang="en-US" sz="10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rPr>
              <a:t>https://www.kyagr.com/agpolicy/Kentucky-Agricultural-Development-Fund-Applicants.html</a:t>
            </a:r>
            <a:r>
              <a:rPr kumimoji="0" lang="en-US" sz="10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Rectangle 13"/>
          <p:cNvSpPr>
            <a:spLocks noChangeArrowheads="1"/>
          </p:cNvSpPr>
          <p:nvPr/>
        </p:nvSpPr>
        <p:spPr bwMode="auto">
          <a:xfrm>
            <a:off x="472464" y="1600200"/>
            <a:ext cx="3091218" cy="812325"/>
          </a:xfrm>
          <a:prstGeom prst="rect">
            <a:avLst/>
          </a:prstGeom>
          <a:solidFill>
            <a:schemeClr val="bg1"/>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Funds committed:</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$16,678,588</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County participation:</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91</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Jan. – Dec.</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 Box 6"/>
          <p:cNvSpPr txBox="1">
            <a:spLocks noChangeArrowheads="1"/>
          </p:cNvSpPr>
          <p:nvPr/>
        </p:nvSpPr>
        <p:spPr bwMode="auto">
          <a:xfrm>
            <a:off x="345394" y="1086103"/>
            <a:ext cx="4302805"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2022 CAIP by the Numbers</a:t>
            </a:r>
          </a:p>
        </p:txBody>
      </p:sp>
      <p:grpSp>
        <p:nvGrpSpPr>
          <p:cNvPr id="5" name="Group 4"/>
          <p:cNvGrpSpPr/>
          <p:nvPr/>
        </p:nvGrpSpPr>
        <p:grpSpPr>
          <a:xfrm>
            <a:off x="502779" y="2469683"/>
            <a:ext cx="2251065" cy="806917"/>
            <a:chOff x="477099" y="2625469"/>
            <a:chExt cx="2251065" cy="806917"/>
          </a:xfrm>
          <a:noFill/>
        </p:grpSpPr>
        <p:sp>
          <p:nvSpPr>
            <p:cNvPr id="6" name="TextBox 5"/>
            <p:cNvSpPr txBox="1"/>
            <p:nvPr/>
          </p:nvSpPr>
          <p:spPr>
            <a:xfrm>
              <a:off x="477099" y="2625469"/>
              <a:ext cx="1473480" cy="646331"/>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504D">
                      <a:lumMod val="75000"/>
                    </a:srgbClr>
                  </a:solidFill>
                  <a:effectLst/>
                  <a:uLnTx/>
                  <a:uFillTx/>
                  <a:ea typeface="+mn-ea"/>
                  <a:cs typeface="+mn-cs"/>
                </a:rPr>
                <a:t>$3,500</a:t>
              </a:r>
            </a:p>
          </p:txBody>
        </p:sp>
        <p:sp>
          <p:nvSpPr>
            <p:cNvPr id="7" name="TextBox 6"/>
            <p:cNvSpPr txBox="1"/>
            <p:nvPr/>
          </p:nvSpPr>
          <p:spPr>
            <a:xfrm>
              <a:off x="509030" y="3124609"/>
              <a:ext cx="2219134" cy="307777"/>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Median producer maximum</a:t>
              </a:r>
            </a:p>
          </p:txBody>
        </p:sp>
      </p:grpSp>
      <p:grpSp>
        <p:nvGrpSpPr>
          <p:cNvPr id="8" name="Group 7"/>
          <p:cNvGrpSpPr/>
          <p:nvPr/>
        </p:nvGrpSpPr>
        <p:grpSpPr>
          <a:xfrm>
            <a:off x="477099" y="3234377"/>
            <a:ext cx="2811603" cy="804223"/>
            <a:chOff x="477099" y="3414621"/>
            <a:chExt cx="2811603" cy="804223"/>
          </a:xfrm>
          <a:noFill/>
        </p:grpSpPr>
        <p:sp>
          <p:nvSpPr>
            <p:cNvPr id="9" name="TextBox 8"/>
            <p:cNvSpPr txBox="1"/>
            <p:nvPr/>
          </p:nvSpPr>
          <p:spPr>
            <a:xfrm>
              <a:off x="477099" y="3414621"/>
              <a:ext cx="652743" cy="646331"/>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93</a:t>
              </a:r>
            </a:p>
          </p:txBody>
        </p:sp>
        <p:sp>
          <p:nvSpPr>
            <p:cNvPr id="10" name="TextBox 9"/>
            <p:cNvSpPr txBox="1"/>
            <p:nvPr/>
          </p:nvSpPr>
          <p:spPr>
            <a:xfrm>
              <a:off x="509030" y="3911067"/>
              <a:ext cx="2779672" cy="307777"/>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Percent using state minimum score </a:t>
              </a:r>
            </a:p>
          </p:txBody>
        </p:sp>
      </p:grpSp>
      <p:grpSp>
        <p:nvGrpSpPr>
          <p:cNvPr id="11" name="Group 10"/>
          <p:cNvGrpSpPr/>
          <p:nvPr/>
        </p:nvGrpSpPr>
        <p:grpSpPr>
          <a:xfrm>
            <a:off x="475790" y="3999383"/>
            <a:ext cx="2831943" cy="801822"/>
            <a:chOff x="443552" y="4300884"/>
            <a:chExt cx="2831943" cy="801822"/>
          </a:xfrm>
          <a:noFill/>
        </p:grpSpPr>
        <p:sp>
          <p:nvSpPr>
            <p:cNvPr id="12" name="TextBox 11"/>
            <p:cNvSpPr txBox="1"/>
            <p:nvPr/>
          </p:nvSpPr>
          <p:spPr>
            <a:xfrm>
              <a:off x="443552" y="4300884"/>
              <a:ext cx="652743" cy="646331"/>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Calibri" panose="020F0502020204030204" pitchFamily="34" charset="0"/>
                  <a:cs typeface="Calibri" panose="020F0502020204030204" pitchFamily="34" charset="0"/>
                </a:rPr>
                <a:t>87</a:t>
              </a:r>
            </a:p>
          </p:txBody>
        </p:sp>
        <p:sp>
          <p:nvSpPr>
            <p:cNvPr id="13" name="TextBox 12"/>
            <p:cNvSpPr txBox="1"/>
            <p:nvPr/>
          </p:nvSpPr>
          <p:spPr>
            <a:xfrm>
              <a:off x="467867" y="4794929"/>
              <a:ext cx="2807628" cy="307777"/>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Percent offering all areas as primary</a:t>
              </a:r>
            </a:p>
          </p:txBody>
        </p:sp>
      </p:grpSp>
      <p:grpSp>
        <p:nvGrpSpPr>
          <p:cNvPr id="14" name="Group 13"/>
          <p:cNvGrpSpPr/>
          <p:nvPr/>
        </p:nvGrpSpPr>
        <p:grpSpPr>
          <a:xfrm>
            <a:off x="500105" y="4824924"/>
            <a:ext cx="3516021" cy="813876"/>
            <a:chOff x="484841" y="5186526"/>
            <a:chExt cx="3516021" cy="813876"/>
          </a:xfrm>
          <a:noFill/>
        </p:grpSpPr>
        <p:sp>
          <p:nvSpPr>
            <p:cNvPr id="15" name="TextBox 14"/>
            <p:cNvSpPr txBox="1"/>
            <p:nvPr/>
          </p:nvSpPr>
          <p:spPr>
            <a:xfrm>
              <a:off x="484841" y="5186526"/>
              <a:ext cx="652743" cy="646331"/>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26</a:t>
              </a:r>
            </a:p>
          </p:txBody>
        </p:sp>
        <p:sp>
          <p:nvSpPr>
            <p:cNvPr id="16" name="TextBox 15"/>
            <p:cNvSpPr txBox="1"/>
            <p:nvPr/>
          </p:nvSpPr>
          <p:spPr>
            <a:xfrm>
              <a:off x="489131" y="5692625"/>
              <a:ext cx="3511731" cy="307777"/>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Number of counties offering 75/25 cost-share</a:t>
              </a:r>
            </a:p>
          </p:txBody>
        </p:sp>
      </p:grpSp>
      <p:sp>
        <p:nvSpPr>
          <p:cNvPr id="18" name="Title 6"/>
          <p:cNvSpPr txBox="1">
            <a:spLocks/>
          </p:cNvSpPr>
          <p:nvPr/>
        </p:nvSpPr>
        <p:spPr>
          <a:xfrm>
            <a:off x="273269" y="271976"/>
            <a:ext cx="8618483" cy="718624"/>
          </a:xfrm>
          <a:prstGeom prst="rect">
            <a:avLst/>
          </a:prstGeom>
          <a:noFill/>
          <a:ln>
            <a:noFill/>
          </a:ln>
        </p:spPr>
        <p:txBody>
          <a:bodyPr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defTabSz="6858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County Agricultural Investment Program (CAIP)</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494" y="6014085"/>
            <a:ext cx="1531030" cy="691515"/>
          </a:xfrm>
          <a:prstGeom prst="rect">
            <a:avLst/>
          </a:prstGeom>
        </p:spPr>
      </p:pic>
      <p:grpSp>
        <p:nvGrpSpPr>
          <p:cNvPr id="22" name="Group 21"/>
          <p:cNvGrpSpPr/>
          <p:nvPr/>
        </p:nvGrpSpPr>
        <p:grpSpPr>
          <a:xfrm>
            <a:off x="500105" y="5589930"/>
            <a:ext cx="3928698" cy="810870"/>
            <a:chOff x="484841" y="5186526"/>
            <a:chExt cx="3928698" cy="810870"/>
          </a:xfrm>
          <a:noFill/>
        </p:grpSpPr>
        <p:sp>
          <p:nvSpPr>
            <p:cNvPr id="23" name="TextBox 22"/>
            <p:cNvSpPr txBox="1"/>
            <p:nvPr/>
          </p:nvSpPr>
          <p:spPr>
            <a:xfrm>
              <a:off x="484841" y="5186526"/>
              <a:ext cx="652743" cy="646331"/>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Calibri" panose="020F0502020204030204" pitchFamily="34" charset="0"/>
                  <a:cs typeface="Calibri" panose="020F0502020204030204" pitchFamily="34" charset="0"/>
                </a:rPr>
                <a:t>20</a:t>
              </a:r>
            </a:p>
          </p:txBody>
        </p:sp>
        <p:sp>
          <p:nvSpPr>
            <p:cNvPr id="26" name="TextBox 25"/>
            <p:cNvSpPr txBox="1"/>
            <p:nvPr/>
          </p:nvSpPr>
          <p:spPr>
            <a:xfrm>
              <a:off x="489131" y="5689619"/>
              <a:ext cx="3924408" cy="307777"/>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Number of counties offering every other year (EOY)</a:t>
              </a:r>
            </a:p>
          </p:txBody>
        </p:sp>
      </p:grpSp>
      <p:cxnSp>
        <p:nvCxnSpPr>
          <p:cNvPr id="27" name="Straight Connector 26"/>
          <p:cNvCxnSpPr/>
          <p:nvPr/>
        </p:nvCxnSpPr>
        <p:spPr>
          <a:xfrm flipH="1">
            <a:off x="381000" y="990600"/>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8" name="Chart 27"/>
          <p:cNvGraphicFramePr>
            <a:graphicFrameLocks/>
          </p:cNvGraphicFramePr>
          <p:nvPr>
            <p:extLst>
              <p:ext uri="{D42A27DB-BD31-4B8C-83A1-F6EECF244321}">
                <p14:modId xmlns:p14="http://schemas.microsoft.com/office/powerpoint/2010/main" val="357595058"/>
              </p:ext>
            </p:extLst>
          </p:nvPr>
        </p:nvGraphicFramePr>
        <p:xfrm>
          <a:off x="4016126" y="1109201"/>
          <a:ext cx="4103687"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a:graphicFrameLocks/>
          </p:cNvGraphicFramePr>
          <p:nvPr>
            <p:extLst>
              <p:ext uri="{D42A27DB-BD31-4B8C-83A1-F6EECF244321}">
                <p14:modId xmlns:p14="http://schemas.microsoft.com/office/powerpoint/2010/main" val="625899654"/>
              </p:ext>
            </p:extLst>
          </p:nvPr>
        </p:nvGraphicFramePr>
        <p:xfrm>
          <a:off x="4705083" y="3674851"/>
          <a:ext cx="3657601"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0601207"/>
      </p:ext>
    </p:extLst>
  </p:cSld>
  <p:clrMapOvr>
    <a:masterClrMapping/>
  </p:clrMapOvr>
</p:sld>
</file>

<file path=ppt/theme/theme1.xml><?xml version="1.0" encoding="utf-8"?>
<a:theme xmlns:a="http://schemas.openxmlformats.org/drawingml/2006/main" name="2015_Presentatio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015_Presentatio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5_Presentatio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2015_Presentatio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801203605B04C806B4ADE57057B8A" ma:contentTypeVersion="10" ma:contentTypeDescription="Create a new document." ma:contentTypeScope="" ma:versionID="c7ce16ee8c21a97ba2a2f66dd9488a44">
  <xsd:schema xmlns:xsd="http://www.w3.org/2001/XMLSchema" xmlns:xs="http://www.w3.org/2001/XMLSchema" xmlns:p="http://schemas.microsoft.com/office/2006/metadata/properties" xmlns:ns3="ffac85b0-dcab-438c-a3ca-63092e1ce33e" xmlns:ns4="f7275203-51ea-4ca2-a079-f219fe73b2b9" targetNamespace="http://schemas.microsoft.com/office/2006/metadata/properties" ma:root="true" ma:fieldsID="17ecf7c3b0b24caa9dd6aeb52b02c81c" ns3:_="" ns4:_="">
    <xsd:import namespace="ffac85b0-dcab-438c-a3ca-63092e1ce33e"/>
    <xsd:import namespace="f7275203-51ea-4ca2-a079-f219fe73b2b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c85b0-dcab-438c-a3ca-63092e1ce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275203-51ea-4ca2-a079-f219fe73b2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DE5D63-C158-49EA-84D7-CF4EF7B0A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ac85b0-dcab-438c-a3ca-63092e1ce33e"/>
    <ds:schemaRef ds:uri="f7275203-51ea-4ca2-a079-f219fe73b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EE9C14-BCF1-4D17-A825-2743450DD085}">
  <ds:schemaRefs>
    <ds:schemaRef ds:uri="http://schemas.microsoft.com/sharepoint/v3/contenttype/forms"/>
  </ds:schemaRefs>
</ds:datastoreItem>
</file>

<file path=customXml/itemProps3.xml><?xml version="1.0" encoding="utf-8"?>
<ds:datastoreItem xmlns:ds="http://schemas.openxmlformats.org/officeDocument/2006/customXml" ds:itemID="{440D79EB-0744-4C7D-A1D0-9FB0978D102E}">
  <ds:schemaRefs>
    <ds:schemaRef ds:uri="http://purl.org/dc/terms/"/>
    <ds:schemaRef ds:uri="http://purl.org/dc/elements/1.1/"/>
    <ds:schemaRef ds:uri="http://schemas.microsoft.com/office/infopath/2007/PartnerControls"/>
    <ds:schemaRef ds:uri="ffac85b0-dcab-438c-a3ca-63092e1ce33e"/>
    <ds:schemaRef ds:uri="http://schemas.microsoft.com/office/2006/documentManagement/types"/>
    <ds:schemaRef ds:uri="http://www.w3.org/XML/1998/namespace"/>
    <ds:schemaRef ds:uri="f7275203-51ea-4ca2-a079-f219fe73b2b9"/>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2015_Presentation-Style</Template>
  <TotalTime>7809</TotalTime>
  <Words>1078</Words>
  <Application>Microsoft Office PowerPoint</Application>
  <PresentationFormat>On-screen Show (4:3)</PresentationFormat>
  <Paragraphs>221</Paragraphs>
  <Slides>12</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Calibri</vt:lpstr>
      <vt:lpstr>Calibri Light</vt:lpstr>
      <vt:lpstr>Century Gothic</vt:lpstr>
      <vt:lpstr>Gill Sans MT</vt:lpstr>
      <vt:lpstr>Perpetua</vt:lpstr>
      <vt:lpstr>Wingdings</vt:lpstr>
      <vt:lpstr>2015_Presentation-Style</vt:lpstr>
      <vt:lpstr>2_2015_Presentation-Style</vt:lpstr>
      <vt:lpstr>1_2015_Presentation-Style</vt:lpstr>
      <vt:lpstr>3_2015_Presentation-Style</vt:lpstr>
      <vt:lpstr>PowerPoint Presentation</vt:lpstr>
      <vt:lpstr>PowerPoint Presentation</vt:lpstr>
      <vt:lpstr>PowerPoint Presentation</vt:lpstr>
      <vt:lpstr>PowerPoint Presentation</vt:lpstr>
      <vt:lpstr>Investments in Kentucky</vt:lpstr>
      <vt:lpstr>PowerPoint Presentation</vt:lpstr>
      <vt:lpstr>PowerPoint Presentation</vt:lpstr>
      <vt:lpstr>KADF Programs and Initiatives </vt:lpstr>
      <vt:lpstr>PowerPoint Presentation</vt:lpstr>
      <vt:lpstr>Investments in Kentucky</vt:lpstr>
      <vt:lpstr>Available KAFC Loan Programs</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%USERNAME%</dc:creator>
  <cp:lastModifiedBy>Crystal Renfro</cp:lastModifiedBy>
  <cp:revision>502</cp:revision>
  <cp:lastPrinted>2022-07-05T14:36:38Z</cp:lastPrinted>
  <dcterms:created xsi:type="dcterms:W3CDTF">2016-04-01T18:43:43Z</dcterms:created>
  <dcterms:modified xsi:type="dcterms:W3CDTF">2023-02-28T04:02:43Z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0x010100579801203605B04C806B4ADE57057B8A</vt:lpwstr>
  </property>
</Properties>
</file>