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0"/>
  </p:notesMasterIdLst>
  <p:sldIdLst>
    <p:sldId id="256" r:id="rId5"/>
    <p:sldId id="258" r:id="rId6"/>
    <p:sldId id="269" r:id="rId7"/>
    <p:sldId id="270" r:id="rId8"/>
    <p:sldId id="268" r:id="rId9"/>
    <p:sldId id="272" r:id="rId10"/>
    <p:sldId id="261" r:id="rId11"/>
    <p:sldId id="281" r:id="rId12"/>
    <p:sldId id="273" r:id="rId13"/>
    <p:sldId id="279" r:id="rId14"/>
    <p:sldId id="260" r:id="rId15"/>
    <p:sldId id="259" r:id="rId16"/>
    <p:sldId id="280" r:id="rId17"/>
    <p:sldId id="274" r:id="rId18"/>
    <p:sldId id="26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5" d="100"/>
          <a:sy n="65" d="100"/>
        </p:scale>
        <p:origin x="6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E5EC57-B863-42BE-889D-37D377CC118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41E6958-0B0B-42A9-B8A7-46741E5FC3D6}">
      <dgm:prSet/>
      <dgm:spPr/>
      <dgm:t>
        <a:bodyPr/>
        <a:lstStyle/>
        <a:p>
          <a:r>
            <a:rPr lang="en-US"/>
            <a:t>High priority </a:t>
          </a:r>
        </a:p>
      </dgm:t>
    </dgm:pt>
    <dgm:pt modelId="{5F1F31E5-050E-42DC-8E8F-90D8C48670D9}" type="parTrans" cxnId="{1609CE21-BD5B-4F6B-906F-D236CCDE2556}">
      <dgm:prSet/>
      <dgm:spPr/>
      <dgm:t>
        <a:bodyPr/>
        <a:lstStyle/>
        <a:p>
          <a:endParaRPr lang="en-US"/>
        </a:p>
      </dgm:t>
    </dgm:pt>
    <dgm:pt modelId="{F64B5F5C-8D64-4D3E-81E5-354FFDCE78B7}" type="sibTrans" cxnId="{1609CE21-BD5B-4F6B-906F-D236CCDE2556}">
      <dgm:prSet/>
      <dgm:spPr/>
      <dgm:t>
        <a:bodyPr/>
        <a:lstStyle/>
        <a:p>
          <a:endParaRPr lang="en-US"/>
        </a:p>
      </dgm:t>
    </dgm:pt>
    <dgm:pt modelId="{906DF18E-2DD3-4147-B61E-F83D2C03C219}">
      <dgm:prSet/>
      <dgm:spPr/>
      <dgm:t>
        <a:bodyPr/>
        <a:lstStyle/>
        <a:p>
          <a:r>
            <a:rPr lang="en-US"/>
            <a:t>Animal mortality facility, CNMP, Fence to remove animals from a stream, Grade stabilization structure, HUA (feeding pads), Riparian forest buffer, Waste storage facility, Water facility</a:t>
          </a:r>
        </a:p>
      </dgm:t>
    </dgm:pt>
    <dgm:pt modelId="{7380DBCD-943E-4954-BEF5-C3E05BC0480C}" type="parTrans" cxnId="{5D153A16-E472-4094-ACD6-26D6963D00CD}">
      <dgm:prSet/>
      <dgm:spPr/>
      <dgm:t>
        <a:bodyPr/>
        <a:lstStyle/>
        <a:p>
          <a:endParaRPr lang="en-US"/>
        </a:p>
      </dgm:t>
    </dgm:pt>
    <dgm:pt modelId="{F21AFD10-4DD0-43CA-870B-E89C9E12C8E0}" type="sibTrans" cxnId="{5D153A16-E472-4094-ACD6-26D6963D00CD}">
      <dgm:prSet/>
      <dgm:spPr/>
      <dgm:t>
        <a:bodyPr/>
        <a:lstStyle/>
        <a:p>
          <a:endParaRPr lang="en-US"/>
        </a:p>
      </dgm:t>
    </dgm:pt>
    <dgm:pt modelId="{3400850B-E203-44CC-AA55-18F29FDA51B4}">
      <dgm:prSet/>
      <dgm:spPr/>
      <dgm:t>
        <a:bodyPr/>
        <a:lstStyle/>
        <a:p>
          <a:r>
            <a:rPr lang="en-US"/>
            <a:t>Medium priority</a:t>
          </a:r>
        </a:p>
      </dgm:t>
    </dgm:pt>
    <dgm:pt modelId="{B60F630C-A25D-49FE-AB7D-A1F9DE92D715}" type="parTrans" cxnId="{440741FA-132C-4E77-AE9F-5B3769092812}">
      <dgm:prSet/>
      <dgm:spPr/>
      <dgm:t>
        <a:bodyPr/>
        <a:lstStyle/>
        <a:p>
          <a:endParaRPr lang="en-US"/>
        </a:p>
      </dgm:t>
    </dgm:pt>
    <dgm:pt modelId="{EEA3AAD6-8B60-4670-9711-C935230B06B9}" type="sibTrans" cxnId="{440741FA-132C-4E77-AE9F-5B3769092812}">
      <dgm:prSet/>
      <dgm:spPr/>
      <dgm:t>
        <a:bodyPr/>
        <a:lstStyle/>
        <a:p>
          <a:endParaRPr lang="en-US"/>
        </a:p>
      </dgm:t>
    </dgm:pt>
    <dgm:pt modelId="{54F74487-D908-4921-A35C-4797E495FDE8}">
      <dgm:prSet/>
      <dgm:spPr/>
      <dgm:t>
        <a:bodyPr/>
        <a:lstStyle/>
        <a:p>
          <a:r>
            <a:rPr lang="en-US" dirty="0"/>
            <a:t>Critical area planting, Field border, Terrace</a:t>
          </a:r>
        </a:p>
      </dgm:t>
    </dgm:pt>
    <dgm:pt modelId="{D3BEC424-197A-45E7-B6A8-F4FB5F8EFEC7}" type="parTrans" cxnId="{7B7243C3-2147-4B9D-BC70-818C277ADA58}">
      <dgm:prSet/>
      <dgm:spPr/>
      <dgm:t>
        <a:bodyPr/>
        <a:lstStyle/>
        <a:p>
          <a:endParaRPr lang="en-US"/>
        </a:p>
      </dgm:t>
    </dgm:pt>
    <dgm:pt modelId="{E80BB4FD-CAAA-488A-B9E9-DE4AA4F989D2}" type="sibTrans" cxnId="{7B7243C3-2147-4B9D-BC70-818C277ADA58}">
      <dgm:prSet/>
      <dgm:spPr/>
      <dgm:t>
        <a:bodyPr/>
        <a:lstStyle/>
        <a:p>
          <a:endParaRPr lang="en-US"/>
        </a:p>
      </dgm:t>
    </dgm:pt>
    <dgm:pt modelId="{1B7861AB-6D98-4A2D-A784-E5BC01A81464}">
      <dgm:prSet/>
      <dgm:spPr/>
      <dgm:t>
        <a:bodyPr/>
        <a:lstStyle/>
        <a:p>
          <a:r>
            <a:rPr lang="en-US"/>
            <a:t>Low priority</a:t>
          </a:r>
        </a:p>
      </dgm:t>
    </dgm:pt>
    <dgm:pt modelId="{4DB64FC9-C1D9-4B79-A626-EE9641AFFD22}" type="parTrans" cxnId="{7318CE92-2F33-4F9B-9B4B-2AB9B9CFFE76}">
      <dgm:prSet/>
      <dgm:spPr/>
      <dgm:t>
        <a:bodyPr/>
        <a:lstStyle/>
        <a:p>
          <a:endParaRPr lang="en-US"/>
        </a:p>
      </dgm:t>
    </dgm:pt>
    <dgm:pt modelId="{CD24F33B-B9BC-41CE-8C7A-03F8F27B5AB3}" type="sibTrans" cxnId="{7318CE92-2F33-4F9B-9B4B-2AB9B9CFFE76}">
      <dgm:prSet/>
      <dgm:spPr/>
      <dgm:t>
        <a:bodyPr/>
        <a:lstStyle/>
        <a:p>
          <a:endParaRPr lang="en-US"/>
        </a:p>
      </dgm:t>
    </dgm:pt>
    <dgm:pt modelId="{DABDFAA4-5988-492A-ABB3-0CCB69206FEE}">
      <dgm:prSet/>
      <dgm:spPr/>
      <dgm:t>
        <a:bodyPr/>
        <a:lstStyle/>
        <a:p>
          <a:r>
            <a:rPr lang="en-US"/>
            <a:t>Fence to divide a field, HUA (gate openings), Water facility (ramp in pond), Water well</a:t>
          </a:r>
        </a:p>
      </dgm:t>
    </dgm:pt>
    <dgm:pt modelId="{0EB1174D-0206-4C7D-A2CF-BEBD1D9441E8}" type="parTrans" cxnId="{CF8033E3-D7A4-4F2A-B846-BD8C19C226F2}">
      <dgm:prSet/>
      <dgm:spPr/>
      <dgm:t>
        <a:bodyPr/>
        <a:lstStyle/>
        <a:p>
          <a:endParaRPr lang="en-US"/>
        </a:p>
      </dgm:t>
    </dgm:pt>
    <dgm:pt modelId="{812BE4E9-623B-467A-80F3-0C3494834792}" type="sibTrans" cxnId="{CF8033E3-D7A4-4F2A-B846-BD8C19C226F2}">
      <dgm:prSet/>
      <dgm:spPr/>
      <dgm:t>
        <a:bodyPr/>
        <a:lstStyle/>
        <a:p>
          <a:endParaRPr lang="en-US"/>
        </a:p>
      </dgm:t>
    </dgm:pt>
    <dgm:pt modelId="{87225138-3BF9-4F69-A8E4-CEC5D4C134FC}" type="pres">
      <dgm:prSet presAssocID="{2CE5EC57-B863-42BE-889D-37D377CC1186}" presName="linear" presStyleCnt="0">
        <dgm:presLayoutVars>
          <dgm:animLvl val="lvl"/>
          <dgm:resizeHandles val="exact"/>
        </dgm:presLayoutVars>
      </dgm:prSet>
      <dgm:spPr/>
    </dgm:pt>
    <dgm:pt modelId="{942E405B-C9F4-4063-B449-FF55F6007E04}" type="pres">
      <dgm:prSet presAssocID="{B41E6958-0B0B-42A9-B8A7-46741E5FC3D6}" presName="parentText" presStyleLbl="node1" presStyleIdx="0" presStyleCnt="3">
        <dgm:presLayoutVars>
          <dgm:chMax val="0"/>
          <dgm:bulletEnabled val="1"/>
        </dgm:presLayoutVars>
      </dgm:prSet>
      <dgm:spPr/>
    </dgm:pt>
    <dgm:pt modelId="{BC4BE86D-F2CB-43B7-B20A-6C7A1028316D}" type="pres">
      <dgm:prSet presAssocID="{B41E6958-0B0B-42A9-B8A7-46741E5FC3D6}" presName="childText" presStyleLbl="revTx" presStyleIdx="0" presStyleCnt="3">
        <dgm:presLayoutVars>
          <dgm:bulletEnabled val="1"/>
        </dgm:presLayoutVars>
      </dgm:prSet>
      <dgm:spPr/>
    </dgm:pt>
    <dgm:pt modelId="{2228A9F2-17A2-4938-801A-6234B97A39F7}" type="pres">
      <dgm:prSet presAssocID="{3400850B-E203-44CC-AA55-18F29FDA51B4}" presName="parentText" presStyleLbl="node1" presStyleIdx="1" presStyleCnt="3">
        <dgm:presLayoutVars>
          <dgm:chMax val="0"/>
          <dgm:bulletEnabled val="1"/>
        </dgm:presLayoutVars>
      </dgm:prSet>
      <dgm:spPr/>
    </dgm:pt>
    <dgm:pt modelId="{B1176EBB-DF79-4A69-912D-24673E499A54}" type="pres">
      <dgm:prSet presAssocID="{3400850B-E203-44CC-AA55-18F29FDA51B4}" presName="childText" presStyleLbl="revTx" presStyleIdx="1" presStyleCnt="3">
        <dgm:presLayoutVars>
          <dgm:bulletEnabled val="1"/>
        </dgm:presLayoutVars>
      </dgm:prSet>
      <dgm:spPr/>
    </dgm:pt>
    <dgm:pt modelId="{BEF853E9-3E8E-42FE-8BD7-80B9AD42309F}" type="pres">
      <dgm:prSet presAssocID="{1B7861AB-6D98-4A2D-A784-E5BC01A81464}" presName="parentText" presStyleLbl="node1" presStyleIdx="2" presStyleCnt="3">
        <dgm:presLayoutVars>
          <dgm:chMax val="0"/>
          <dgm:bulletEnabled val="1"/>
        </dgm:presLayoutVars>
      </dgm:prSet>
      <dgm:spPr/>
    </dgm:pt>
    <dgm:pt modelId="{F5EECF98-53FE-4423-8DAB-860CDC0C9C6E}" type="pres">
      <dgm:prSet presAssocID="{1B7861AB-6D98-4A2D-A784-E5BC01A81464}" presName="childText" presStyleLbl="revTx" presStyleIdx="2" presStyleCnt="3">
        <dgm:presLayoutVars>
          <dgm:bulletEnabled val="1"/>
        </dgm:presLayoutVars>
      </dgm:prSet>
      <dgm:spPr/>
    </dgm:pt>
  </dgm:ptLst>
  <dgm:cxnLst>
    <dgm:cxn modelId="{5D153A16-E472-4094-ACD6-26D6963D00CD}" srcId="{B41E6958-0B0B-42A9-B8A7-46741E5FC3D6}" destId="{906DF18E-2DD3-4147-B61E-F83D2C03C219}" srcOrd="0" destOrd="0" parTransId="{7380DBCD-943E-4954-BEF5-C3E05BC0480C}" sibTransId="{F21AFD10-4DD0-43CA-870B-E89C9E12C8E0}"/>
    <dgm:cxn modelId="{1609CE21-BD5B-4F6B-906F-D236CCDE2556}" srcId="{2CE5EC57-B863-42BE-889D-37D377CC1186}" destId="{B41E6958-0B0B-42A9-B8A7-46741E5FC3D6}" srcOrd="0" destOrd="0" parTransId="{5F1F31E5-050E-42DC-8E8F-90D8C48670D9}" sibTransId="{F64B5F5C-8D64-4D3E-81E5-354FFDCE78B7}"/>
    <dgm:cxn modelId="{A7BB6E6D-A904-4E2A-AE01-0651243FAA5B}" type="presOf" srcId="{906DF18E-2DD3-4147-B61E-F83D2C03C219}" destId="{BC4BE86D-F2CB-43B7-B20A-6C7A1028316D}" srcOrd="0" destOrd="0" presId="urn:microsoft.com/office/officeart/2005/8/layout/vList2"/>
    <dgm:cxn modelId="{9F1E334F-38FF-42E9-9A7B-FEF8689223B2}" type="presOf" srcId="{DABDFAA4-5988-492A-ABB3-0CCB69206FEE}" destId="{F5EECF98-53FE-4423-8DAB-860CDC0C9C6E}" srcOrd="0" destOrd="0" presId="urn:microsoft.com/office/officeart/2005/8/layout/vList2"/>
    <dgm:cxn modelId="{98538F8F-AA0B-46F0-B287-19E555E96A8A}" type="presOf" srcId="{54F74487-D908-4921-A35C-4797E495FDE8}" destId="{B1176EBB-DF79-4A69-912D-24673E499A54}" srcOrd="0" destOrd="0" presId="urn:microsoft.com/office/officeart/2005/8/layout/vList2"/>
    <dgm:cxn modelId="{7318CE92-2F33-4F9B-9B4B-2AB9B9CFFE76}" srcId="{2CE5EC57-B863-42BE-889D-37D377CC1186}" destId="{1B7861AB-6D98-4A2D-A784-E5BC01A81464}" srcOrd="2" destOrd="0" parTransId="{4DB64FC9-C1D9-4B79-A626-EE9641AFFD22}" sibTransId="{CD24F33B-B9BC-41CE-8C7A-03F8F27B5AB3}"/>
    <dgm:cxn modelId="{3D441094-3290-4D86-8EEE-0FAF159F40CC}" type="presOf" srcId="{3400850B-E203-44CC-AA55-18F29FDA51B4}" destId="{2228A9F2-17A2-4938-801A-6234B97A39F7}" srcOrd="0" destOrd="0" presId="urn:microsoft.com/office/officeart/2005/8/layout/vList2"/>
    <dgm:cxn modelId="{49BBA5A6-9E8A-415C-9569-F417343056D3}" type="presOf" srcId="{2CE5EC57-B863-42BE-889D-37D377CC1186}" destId="{87225138-3BF9-4F69-A8E4-CEC5D4C134FC}" srcOrd="0" destOrd="0" presId="urn:microsoft.com/office/officeart/2005/8/layout/vList2"/>
    <dgm:cxn modelId="{681387B7-4E0B-4D74-8947-2753D4624DD3}" type="presOf" srcId="{B41E6958-0B0B-42A9-B8A7-46741E5FC3D6}" destId="{942E405B-C9F4-4063-B449-FF55F6007E04}" srcOrd="0" destOrd="0" presId="urn:microsoft.com/office/officeart/2005/8/layout/vList2"/>
    <dgm:cxn modelId="{F069E1BF-DD4B-4C70-B505-0B6DF839F74D}" type="presOf" srcId="{1B7861AB-6D98-4A2D-A784-E5BC01A81464}" destId="{BEF853E9-3E8E-42FE-8BD7-80B9AD42309F}" srcOrd="0" destOrd="0" presId="urn:microsoft.com/office/officeart/2005/8/layout/vList2"/>
    <dgm:cxn modelId="{7B7243C3-2147-4B9D-BC70-818C277ADA58}" srcId="{3400850B-E203-44CC-AA55-18F29FDA51B4}" destId="{54F74487-D908-4921-A35C-4797E495FDE8}" srcOrd="0" destOrd="0" parTransId="{D3BEC424-197A-45E7-B6A8-F4FB5F8EFEC7}" sibTransId="{E80BB4FD-CAAA-488A-B9E9-DE4AA4F989D2}"/>
    <dgm:cxn modelId="{CF8033E3-D7A4-4F2A-B846-BD8C19C226F2}" srcId="{1B7861AB-6D98-4A2D-A784-E5BC01A81464}" destId="{DABDFAA4-5988-492A-ABB3-0CCB69206FEE}" srcOrd="0" destOrd="0" parTransId="{0EB1174D-0206-4C7D-A2CF-BEBD1D9441E8}" sibTransId="{812BE4E9-623B-467A-80F3-0C3494834792}"/>
    <dgm:cxn modelId="{440741FA-132C-4E77-AE9F-5B3769092812}" srcId="{2CE5EC57-B863-42BE-889D-37D377CC1186}" destId="{3400850B-E203-44CC-AA55-18F29FDA51B4}" srcOrd="1" destOrd="0" parTransId="{B60F630C-A25D-49FE-AB7D-A1F9DE92D715}" sibTransId="{EEA3AAD6-8B60-4670-9711-C935230B06B9}"/>
    <dgm:cxn modelId="{1BC9DE45-073F-49A9-996A-E6F04766BFD7}" type="presParOf" srcId="{87225138-3BF9-4F69-A8E4-CEC5D4C134FC}" destId="{942E405B-C9F4-4063-B449-FF55F6007E04}" srcOrd="0" destOrd="0" presId="urn:microsoft.com/office/officeart/2005/8/layout/vList2"/>
    <dgm:cxn modelId="{A49E11B0-ADD4-44E7-A9AA-6941ED8A54E8}" type="presParOf" srcId="{87225138-3BF9-4F69-A8E4-CEC5D4C134FC}" destId="{BC4BE86D-F2CB-43B7-B20A-6C7A1028316D}" srcOrd="1" destOrd="0" presId="urn:microsoft.com/office/officeart/2005/8/layout/vList2"/>
    <dgm:cxn modelId="{351D23E3-E381-4D25-B300-CCC33AA42B73}" type="presParOf" srcId="{87225138-3BF9-4F69-A8E4-CEC5D4C134FC}" destId="{2228A9F2-17A2-4938-801A-6234B97A39F7}" srcOrd="2" destOrd="0" presId="urn:microsoft.com/office/officeart/2005/8/layout/vList2"/>
    <dgm:cxn modelId="{E7CCD1D0-B798-4C3F-8064-67058405588F}" type="presParOf" srcId="{87225138-3BF9-4F69-A8E4-CEC5D4C134FC}" destId="{B1176EBB-DF79-4A69-912D-24673E499A54}" srcOrd="3" destOrd="0" presId="urn:microsoft.com/office/officeart/2005/8/layout/vList2"/>
    <dgm:cxn modelId="{551FFAF5-3870-4031-9F62-85F5327ADC07}" type="presParOf" srcId="{87225138-3BF9-4F69-A8E4-CEC5D4C134FC}" destId="{BEF853E9-3E8E-42FE-8BD7-80B9AD42309F}" srcOrd="4" destOrd="0" presId="urn:microsoft.com/office/officeart/2005/8/layout/vList2"/>
    <dgm:cxn modelId="{3304A83C-E0D5-47B7-AA95-FF2BAA03603A}" type="presParOf" srcId="{87225138-3BF9-4F69-A8E4-CEC5D4C134FC}" destId="{F5EECF98-53FE-4423-8DAB-860CDC0C9C6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371746-DBC7-474D-9920-DAF652E350B1}"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4DC5FACF-DF9B-443A-AF02-7E4CD00011D7}">
      <dgm:prSet/>
      <dgm:spPr/>
      <dgm:t>
        <a:bodyPr/>
        <a:lstStyle/>
        <a:p>
          <a:r>
            <a:rPr lang="en-US"/>
            <a:t>Modifications</a:t>
          </a:r>
        </a:p>
      </dgm:t>
    </dgm:pt>
    <dgm:pt modelId="{1B4FAB6C-A723-456C-99FA-3DDF236FFE75}" type="parTrans" cxnId="{BA0CDBB2-06AA-48FA-9E40-2D324AA445FD}">
      <dgm:prSet/>
      <dgm:spPr/>
      <dgm:t>
        <a:bodyPr/>
        <a:lstStyle/>
        <a:p>
          <a:endParaRPr lang="en-US"/>
        </a:p>
      </dgm:t>
    </dgm:pt>
    <dgm:pt modelId="{1FFB5716-CCA4-4BAB-9642-376C32B6AB01}" type="sibTrans" cxnId="{BA0CDBB2-06AA-48FA-9E40-2D324AA445FD}">
      <dgm:prSet/>
      <dgm:spPr/>
      <dgm:t>
        <a:bodyPr/>
        <a:lstStyle/>
        <a:p>
          <a:endParaRPr lang="en-US"/>
        </a:p>
      </dgm:t>
    </dgm:pt>
    <dgm:pt modelId="{F3120559-A75F-40A1-9932-A651557DFFCB}">
      <dgm:prSet/>
      <dgm:spPr/>
      <dgm:t>
        <a:bodyPr/>
        <a:lstStyle/>
        <a:p>
          <a:r>
            <a:rPr lang="en-US"/>
            <a:t>If you need to make a change to a cost share project, complete a Modification form and include the information about the change</a:t>
          </a:r>
        </a:p>
      </dgm:t>
    </dgm:pt>
    <dgm:pt modelId="{75F47056-4E55-4BC6-A6A9-C65E0EB7EAC1}" type="parTrans" cxnId="{5E7B7EF7-7910-4404-98A0-1231D9DC0B35}">
      <dgm:prSet/>
      <dgm:spPr/>
      <dgm:t>
        <a:bodyPr/>
        <a:lstStyle/>
        <a:p>
          <a:endParaRPr lang="en-US"/>
        </a:p>
      </dgm:t>
    </dgm:pt>
    <dgm:pt modelId="{CDCC6AFA-48AE-403A-AEA1-5EE62DEAC8EA}" type="sibTrans" cxnId="{5E7B7EF7-7910-4404-98A0-1231D9DC0B35}">
      <dgm:prSet/>
      <dgm:spPr/>
      <dgm:t>
        <a:bodyPr/>
        <a:lstStyle/>
        <a:p>
          <a:endParaRPr lang="en-US"/>
        </a:p>
      </dgm:t>
    </dgm:pt>
    <dgm:pt modelId="{840D1F66-78EA-4F37-BF2F-27248853EDBC}">
      <dgm:prSet/>
      <dgm:spPr/>
      <dgm:t>
        <a:bodyPr/>
        <a:lstStyle/>
        <a:p>
          <a:r>
            <a:rPr lang="en-US"/>
            <a:t>Change in units of a practice (e.g., 200 foot more of fence)</a:t>
          </a:r>
        </a:p>
      </dgm:t>
    </dgm:pt>
    <dgm:pt modelId="{126C079A-9EF6-4140-9E88-743A34A71421}" type="parTrans" cxnId="{A189C732-9166-4AA9-8064-02CBFFD8DC5F}">
      <dgm:prSet/>
      <dgm:spPr/>
      <dgm:t>
        <a:bodyPr/>
        <a:lstStyle/>
        <a:p>
          <a:endParaRPr lang="en-US"/>
        </a:p>
      </dgm:t>
    </dgm:pt>
    <dgm:pt modelId="{452117CF-80F0-4F15-B0F2-3E1BC35798FC}" type="sibTrans" cxnId="{A189C732-9166-4AA9-8064-02CBFFD8DC5F}">
      <dgm:prSet/>
      <dgm:spPr/>
      <dgm:t>
        <a:bodyPr/>
        <a:lstStyle/>
        <a:p>
          <a:endParaRPr lang="en-US"/>
        </a:p>
      </dgm:t>
    </dgm:pt>
    <dgm:pt modelId="{408D7BD7-20BD-4A4B-8F11-37BB15875A0B}">
      <dgm:prSet/>
      <dgm:spPr/>
      <dgm:t>
        <a:bodyPr/>
        <a:lstStyle/>
        <a:p>
          <a:r>
            <a:rPr lang="en-US"/>
            <a:t>Name changes </a:t>
          </a:r>
        </a:p>
      </dgm:t>
    </dgm:pt>
    <dgm:pt modelId="{95E496E2-C219-45CD-AE77-B474A904F546}" type="parTrans" cxnId="{72EDD429-8694-4A5F-B24E-EB270CAB1D22}">
      <dgm:prSet/>
      <dgm:spPr/>
      <dgm:t>
        <a:bodyPr/>
        <a:lstStyle/>
        <a:p>
          <a:endParaRPr lang="en-US"/>
        </a:p>
      </dgm:t>
    </dgm:pt>
    <dgm:pt modelId="{D89A6B9B-811E-4EFA-BB67-3ED545C97CCA}" type="sibTrans" cxnId="{72EDD429-8694-4A5F-B24E-EB270CAB1D22}">
      <dgm:prSet/>
      <dgm:spPr/>
      <dgm:t>
        <a:bodyPr/>
        <a:lstStyle/>
        <a:p>
          <a:endParaRPr lang="en-US"/>
        </a:p>
      </dgm:t>
    </dgm:pt>
    <dgm:pt modelId="{49432254-3D71-43F8-AC92-5466468C5994}">
      <dgm:prSet/>
      <dgm:spPr/>
      <dgm:t>
        <a:bodyPr/>
        <a:lstStyle/>
        <a:p>
          <a:r>
            <a:rPr lang="en-US"/>
            <a:t>Deletion of practices</a:t>
          </a:r>
        </a:p>
      </dgm:t>
    </dgm:pt>
    <dgm:pt modelId="{7C80B8A3-E313-4078-AE64-4EE76C729E3F}" type="parTrans" cxnId="{96BFF675-B574-44AD-806D-48F3CD78B07F}">
      <dgm:prSet/>
      <dgm:spPr/>
      <dgm:t>
        <a:bodyPr/>
        <a:lstStyle/>
        <a:p>
          <a:endParaRPr lang="en-US"/>
        </a:p>
      </dgm:t>
    </dgm:pt>
    <dgm:pt modelId="{E58A23F4-79F5-40F7-B64E-E66ADA37A958}" type="sibTrans" cxnId="{96BFF675-B574-44AD-806D-48F3CD78B07F}">
      <dgm:prSet/>
      <dgm:spPr/>
      <dgm:t>
        <a:bodyPr/>
        <a:lstStyle/>
        <a:p>
          <a:endParaRPr lang="en-US"/>
        </a:p>
      </dgm:t>
    </dgm:pt>
    <dgm:pt modelId="{63C60E81-B92B-48B6-8A6B-8B636291EE04}">
      <dgm:prSet/>
      <dgm:spPr/>
      <dgm:t>
        <a:bodyPr/>
        <a:lstStyle/>
        <a:p>
          <a:r>
            <a:rPr lang="en-US"/>
            <a:t>Modifications that change practices will be re-scored to verify that they would have been eligible for funding if they applied for those practices initially</a:t>
          </a:r>
        </a:p>
      </dgm:t>
    </dgm:pt>
    <dgm:pt modelId="{ED630B79-74E5-4B62-B909-A5D2EE73DA9B}" type="parTrans" cxnId="{9EB587A1-5FDA-48B3-A474-2573C735EB99}">
      <dgm:prSet/>
      <dgm:spPr/>
      <dgm:t>
        <a:bodyPr/>
        <a:lstStyle/>
        <a:p>
          <a:endParaRPr lang="en-US"/>
        </a:p>
      </dgm:t>
    </dgm:pt>
    <dgm:pt modelId="{865AC694-D136-4AEF-BF30-E3703C79B86B}" type="sibTrans" cxnId="{9EB587A1-5FDA-48B3-A474-2573C735EB99}">
      <dgm:prSet/>
      <dgm:spPr/>
      <dgm:t>
        <a:bodyPr/>
        <a:lstStyle/>
        <a:p>
          <a:endParaRPr lang="en-US"/>
        </a:p>
      </dgm:t>
    </dgm:pt>
    <dgm:pt modelId="{9E33C30A-62B3-4F72-8B94-413CA2FC88A1}">
      <dgm:prSet/>
      <dgm:spPr/>
      <dgm:t>
        <a:bodyPr/>
        <a:lstStyle/>
        <a:p>
          <a:r>
            <a:rPr lang="en-US"/>
            <a:t>Overrun</a:t>
          </a:r>
        </a:p>
      </dgm:t>
    </dgm:pt>
    <dgm:pt modelId="{7032C4C2-1DF7-4058-B070-32B6A94E3C76}" type="parTrans" cxnId="{7D08D74C-3093-4155-BD5A-ADE79A83A189}">
      <dgm:prSet/>
      <dgm:spPr/>
      <dgm:t>
        <a:bodyPr/>
        <a:lstStyle/>
        <a:p>
          <a:endParaRPr lang="en-US"/>
        </a:p>
      </dgm:t>
    </dgm:pt>
    <dgm:pt modelId="{DAD45CAD-F661-461C-8ABD-4379CDCF4E9A}" type="sibTrans" cxnId="{7D08D74C-3093-4155-BD5A-ADE79A83A189}">
      <dgm:prSet/>
      <dgm:spPr/>
      <dgm:t>
        <a:bodyPr/>
        <a:lstStyle/>
        <a:p>
          <a:endParaRPr lang="en-US"/>
        </a:p>
      </dgm:t>
    </dgm:pt>
    <dgm:pt modelId="{A8CF09A2-7D03-4E66-BB2B-2C26356753A0}">
      <dgm:prSet/>
      <dgm:spPr/>
      <dgm:t>
        <a:bodyPr/>
        <a:lstStyle/>
        <a:p>
          <a:r>
            <a:rPr lang="en-US"/>
            <a:t>Complete when the units of a practice haven't changed but have cost more than the estimate. </a:t>
          </a:r>
        </a:p>
      </dgm:t>
    </dgm:pt>
    <dgm:pt modelId="{49D7AE2D-3AB0-4720-B6B4-3845C4AA5E70}" type="parTrans" cxnId="{C0D643E6-0F4D-4B62-886A-A72D13226F7A}">
      <dgm:prSet/>
      <dgm:spPr/>
      <dgm:t>
        <a:bodyPr/>
        <a:lstStyle/>
        <a:p>
          <a:endParaRPr lang="en-US"/>
        </a:p>
      </dgm:t>
    </dgm:pt>
    <dgm:pt modelId="{1C5F5AA8-4AFD-4C0A-92B3-BDD896152C49}" type="sibTrans" cxnId="{C0D643E6-0F4D-4B62-886A-A72D13226F7A}">
      <dgm:prSet/>
      <dgm:spPr/>
      <dgm:t>
        <a:bodyPr/>
        <a:lstStyle/>
        <a:p>
          <a:endParaRPr lang="en-US"/>
        </a:p>
      </dgm:t>
    </dgm:pt>
    <dgm:pt modelId="{4D76C52D-499E-4B4B-9A55-65C3CE89E5EE}">
      <dgm:prSet/>
      <dgm:spPr/>
      <dgm:t>
        <a:bodyPr/>
        <a:lstStyle/>
        <a:p>
          <a:r>
            <a:rPr lang="en-US"/>
            <a:t>Remember - the statute says 75% of the actual cost verified by receipt, voucher or bill</a:t>
          </a:r>
        </a:p>
      </dgm:t>
    </dgm:pt>
    <dgm:pt modelId="{34E56618-564F-4745-BF73-19678F8C512C}" type="parTrans" cxnId="{1ECED0E6-83E0-4155-8DE6-8F5F8097CFBB}">
      <dgm:prSet/>
      <dgm:spPr/>
      <dgm:t>
        <a:bodyPr/>
        <a:lstStyle/>
        <a:p>
          <a:endParaRPr lang="en-US"/>
        </a:p>
      </dgm:t>
    </dgm:pt>
    <dgm:pt modelId="{51903FF7-5DCE-4447-A11B-9596912D6993}" type="sibTrans" cxnId="{1ECED0E6-83E0-4155-8DE6-8F5F8097CFBB}">
      <dgm:prSet/>
      <dgm:spPr/>
      <dgm:t>
        <a:bodyPr/>
        <a:lstStyle/>
        <a:p>
          <a:endParaRPr lang="en-US"/>
        </a:p>
      </dgm:t>
    </dgm:pt>
    <dgm:pt modelId="{F8821A57-0CD3-47B4-9B3B-CDAC0D4FD709}" type="pres">
      <dgm:prSet presAssocID="{D7371746-DBC7-474D-9920-DAF652E350B1}" presName="linear" presStyleCnt="0">
        <dgm:presLayoutVars>
          <dgm:dir/>
          <dgm:animLvl val="lvl"/>
          <dgm:resizeHandles val="exact"/>
        </dgm:presLayoutVars>
      </dgm:prSet>
      <dgm:spPr/>
    </dgm:pt>
    <dgm:pt modelId="{3A80299F-4F2D-4195-B33E-27C91BDE4444}" type="pres">
      <dgm:prSet presAssocID="{4DC5FACF-DF9B-443A-AF02-7E4CD00011D7}" presName="parentLin" presStyleCnt="0"/>
      <dgm:spPr/>
    </dgm:pt>
    <dgm:pt modelId="{73B6265D-8F3D-447A-AC3C-0CB7D14B82AB}" type="pres">
      <dgm:prSet presAssocID="{4DC5FACF-DF9B-443A-AF02-7E4CD00011D7}" presName="parentLeftMargin" presStyleLbl="node1" presStyleIdx="0" presStyleCnt="2"/>
      <dgm:spPr/>
    </dgm:pt>
    <dgm:pt modelId="{EF471657-59D5-4A8F-9849-E1E7EC86936D}" type="pres">
      <dgm:prSet presAssocID="{4DC5FACF-DF9B-443A-AF02-7E4CD00011D7}" presName="parentText" presStyleLbl="node1" presStyleIdx="0" presStyleCnt="2">
        <dgm:presLayoutVars>
          <dgm:chMax val="0"/>
          <dgm:bulletEnabled val="1"/>
        </dgm:presLayoutVars>
      </dgm:prSet>
      <dgm:spPr/>
    </dgm:pt>
    <dgm:pt modelId="{1E83809A-7AD4-4D32-8787-6A822339DFF5}" type="pres">
      <dgm:prSet presAssocID="{4DC5FACF-DF9B-443A-AF02-7E4CD00011D7}" presName="negativeSpace" presStyleCnt="0"/>
      <dgm:spPr/>
    </dgm:pt>
    <dgm:pt modelId="{2C3E24FE-6163-4455-B727-D57F3F61D7A8}" type="pres">
      <dgm:prSet presAssocID="{4DC5FACF-DF9B-443A-AF02-7E4CD00011D7}" presName="childText" presStyleLbl="conFgAcc1" presStyleIdx="0" presStyleCnt="2">
        <dgm:presLayoutVars>
          <dgm:bulletEnabled val="1"/>
        </dgm:presLayoutVars>
      </dgm:prSet>
      <dgm:spPr/>
    </dgm:pt>
    <dgm:pt modelId="{25F7A4E2-BAFA-401B-B914-3A57026CBCC8}" type="pres">
      <dgm:prSet presAssocID="{1FFB5716-CCA4-4BAB-9642-376C32B6AB01}" presName="spaceBetweenRectangles" presStyleCnt="0"/>
      <dgm:spPr/>
    </dgm:pt>
    <dgm:pt modelId="{AA5BCE10-D72A-4439-ABD5-4C2695F36721}" type="pres">
      <dgm:prSet presAssocID="{9E33C30A-62B3-4F72-8B94-413CA2FC88A1}" presName="parentLin" presStyleCnt="0"/>
      <dgm:spPr/>
    </dgm:pt>
    <dgm:pt modelId="{99FA19FD-BE4E-453B-B5EA-753876019B99}" type="pres">
      <dgm:prSet presAssocID="{9E33C30A-62B3-4F72-8B94-413CA2FC88A1}" presName="parentLeftMargin" presStyleLbl="node1" presStyleIdx="0" presStyleCnt="2"/>
      <dgm:spPr/>
    </dgm:pt>
    <dgm:pt modelId="{8DD1D852-5AD5-4AB5-A0A0-D471677E3FFE}" type="pres">
      <dgm:prSet presAssocID="{9E33C30A-62B3-4F72-8B94-413CA2FC88A1}" presName="parentText" presStyleLbl="node1" presStyleIdx="1" presStyleCnt="2">
        <dgm:presLayoutVars>
          <dgm:chMax val="0"/>
          <dgm:bulletEnabled val="1"/>
        </dgm:presLayoutVars>
      </dgm:prSet>
      <dgm:spPr/>
    </dgm:pt>
    <dgm:pt modelId="{68C8B64C-55EF-4844-9AD0-FF6661126173}" type="pres">
      <dgm:prSet presAssocID="{9E33C30A-62B3-4F72-8B94-413CA2FC88A1}" presName="negativeSpace" presStyleCnt="0"/>
      <dgm:spPr/>
    </dgm:pt>
    <dgm:pt modelId="{5B0D3284-8E7F-4DE6-84A1-83438A4D14EC}" type="pres">
      <dgm:prSet presAssocID="{9E33C30A-62B3-4F72-8B94-413CA2FC88A1}" presName="childText" presStyleLbl="conFgAcc1" presStyleIdx="1" presStyleCnt="2">
        <dgm:presLayoutVars>
          <dgm:bulletEnabled val="1"/>
        </dgm:presLayoutVars>
      </dgm:prSet>
      <dgm:spPr/>
    </dgm:pt>
  </dgm:ptLst>
  <dgm:cxnLst>
    <dgm:cxn modelId="{72EDD429-8694-4A5F-B24E-EB270CAB1D22}" srcId="{F3120559-A75F-40A1-9932-A651557DFFCB}" destId="{408D7BD7-20BD-4A4B-8F11-37BB15875A0B}" srcOrd="1" destOrd="0" parTransId="{95E496E2-C219-45CD-AE77-B474A904F546}" sibTransId="{D89A6B9B-811E-4EFA-BB67-3ED545C97CCA}"/>
    <dgm:cxn modelId="{A189C732-9166-4AA9-8064-02CBFFD8DC5F}" srcId="{F3120559-A75F-40A1-9932-A651557DFFCB}" destId="{840D1F66-78EA-4F37-BF2F-27248853EDBC}" srcOrd="0" destOrd="0" parTransId="{126C079A-9EF6-4140-9E88-743A34A71421}" sibTransId="{452117CF-80F0-4F15-B0F2-3E1BC35798FC}"/>
    <dgm:cxn modelId="{E96DDB6A-4369-4014-9A96-B4B36338183A}" type="presOf" srcId="{840D1F66-78EA-4F37-BF2F-27248853EDBC}" destId="{2C3E24FE-6163-4455-B727-D57F3F61D7A8}" srcOrd="0" destOrd="1" presId="urn:microsoft.com/office/officeart/2005/8/layout/list1"/>
    <dgm:cxn modelId="{F799416B-2AA0-4B65-B96D-E492D853E243}" type="presOf" srcId="{A8CF09A2-7D03-4E66-BB2B-2C26356753A0}" destId="{5B0D3284-8E7F-4DE6-84A1-83438A4D14EC}" srcOrd="0" destOrd="0" presId="urn:microsoft.com/office/officeart/2005/8/layout/list1"/>
    <dgm:cxn modelId="{7D08D74C-3093-4155-BD5A-ADE79A83A189}" srcId="{D7371746-DBC7-474D-9920-DAF652E350B1}" destId="{9E33C30A-62B3-4F72-8B94-413CA2FC88A1}" srcOrd="1" destOrd="0" parTransId="{7032C4C2-1DF7-4058-B070-32B6A94E3C76}" sibTransId="{DAD45CAD-F661-461C-8ABD-4379CDCF4E9A}"/>
    <dgm:cxn modelId="{96BFF675-B574-44AD-806D-48F3CD78B07F}" srcId="{F3120559-A75F-40A1-9932-A651557DFFCB}" destId="{49432254-3D71-43F8-AC92-5466468C5994}" srcOrd="2" destOrd="0" parTransId="{7C80B8A3-E313-4078-AE64-4EE76C729E3F}" sibTransId="{E58A23F4-79F5-40F7-B64E-E66ADA37A958}"/>
    <dgm:cxn modelId="{7D40C27C-D1D6-4DB2-8464-1F4B9DD832FA}" type="presOf" srcId="{4DC5FACF-DF9B-443A-AF02-7E4CD00011D7}" destId="{73B6265D-8F3D-447A-AC3C-0CB7D14B82AB}" srcOrd="0" destOrd="0" presId="urn:microsoft.com/office/officeart/2005/8/layout/list1"/>
    <dgm:cxn modelId="{994BFE7F-DCEE-4728-83A5-5BBC8B2DA13F}" type="presOf" srcId="{4DC5FACF-DF9B-443A-AF02-7E4CD00011D7}" destId="{EF471657-59D5-4A8F-9849-E1E7EC86936D}" srcOrd="1" destOrd="0" presId="urn:microsoft.com/office/officeart/2005/8/layout/list1"/>
    <dgm:cxn modelId="{DF058184-7FF3-49BD-8ACB-367CE9DC4A50}" type="presOf" srcId="{9E33C30A-62B3-4F72-8B94-413CA2FC88A1}" destId="{99FA19FD-BE4E-453B-B5EA-753876019B99}" srcOrd="0" destOrd="0" presId="urn:microsoft.com/office/officeart/2005/8/layout/list1"/>
    <dgm:cxn modelId="{A1F51A8D-1302-495C-A2CD-EEBB15CE5FAC}" type="presOf" srcId="{4D76C52D-499E-4B4B-9A55-65C3CE89E5EE}" destId="{5B0D3284-8E7F-4DE6-84A1-83438A4D14EC}" srcOrd="0" destOrd="1" presId="urn:microsoft.com/office/officeart/2005/8/layout/list1"/>
    <dgm:cxn modelId="{9EB587A1-5FDA-48B3-A474-2573C735EB99}" srcId="{49432254-3D71-43F8-AC92-5466468C5994}" destId="{63C60E81-B92B-48B6-8A6B-8B636291EE04}" srcOrd="0" destOrd="0" parTransId="{ED630B79-74E5-4B62-B909-A5D2EE73DA9B}" sibTransId="{865AC694-D136-4AEF-BF30-E3703C79B86B}"/>
    <dgm:cxn modelId="{24B0A9AE-B41D-4AE0-B5E8-A6CEAC8DC836}" type="presOf" srcId="{D7371746-DBC7-474D-9920-DAF652E350B1}" destId="{F8821A57-0CD3-47B4-9B3B-CDAC0D4FD709}" srcOrd="0" destOrd="0" presId="urn:microsoft.com/office/officeart/2005/8/layout/list1"/>
    <dgm:cxn modelId="{BA0CDBB2-06AA-48FA-9E40-2D324AA445FD}" srcId="{D7371746-DBC7-474D-9920-DAF652E350B1}" destId="{4DC5FACF-DF9B-443A-AF02-7E4CD00011D7}" srcOrd="0" destOrd="0" parTransId="{1B4FAB6C-A723-456C-99FA-3DDF236FFE75}" sibTransId="{1FFB5716-CCA4-4BAB-9642-376C32B6AB01}"/>
    <dgm:cxn modelId="{0F05D3BF-F3E5-48FC-9412-863453CFDA02}" type="presOf" srcId="{9E33C30A-62B3-4F72-8B94-413CA2FC88A1}" destId="{8DD1D852-5AD5-4AB5-A0A0-D471677E3FFE}" srcOrd="1" destOrd="0" presId="urn:microsoft.com/office/officeart/2005/8/layout/list1"/>
    <dgm:cxn modelId="{52FDEBD0-D607-4339-8323-ABAA5D73B34D}" type="presOf" srcId="{49432254-3D71-43F8-AC92-5466468C5994}" destId="{2C3E24FE-6163-4455-B727-D57F3F61D7A8}" srcOrd="0" destOrd="3" presId="urn:microsoft.com/office/officeart/2005/8/layout/list1"/>
    <dgm:cxn modelId="{64DBBFDB-89DB-43C4-AC3F-81651E54FAD8}" type="presOf" srcId="{408D7BD7-20BD-4A4B-8F11-37BB15875A0B}" destId="{2C3E24FE-6163-4455-B727-D57F3F61D7A8}" srcOrd="0" destOrd="2" presId="urn:microsoft.com/office/officeart/2005/8/layout/list1"/>
    <dgm:cxn modelId="{C0D643E6-0F4D-4B62-886A-A72D13226F7A}" srcId="{9E33C30A-62B3-4F72-8B94-413CA2FC88A1}" destId="{A8CF09A2-7D03-4E66-BB2B-2C26356753A0}" srcOrd="0" destOrd="0" parTransId="{49D7AE2D-3AB0-4720-B6B4-3845C4AA5E70}" sibTransId="{1C5F5AA8-4AFD-4C0A-92B3-BDD896152C49}"/>
    <dgm:cxn modelId="{1ECED0E6-83E0-4155-8DE6-8F5F8097CFBB}" srcId="{9E33C30A-62B3-4F72-8B94-413CA2FC88A1}" destId="{4D76C52D-499E-4B4B-9A55-65C3CE89E5EE}" srcOrd="1" destOrd="0" parTransId="{34E56618-564F-4745-BF73-19678F8C512C}" sibTransId="{51903FF7-5DCE-4447-A11B-9596912D6993}"/>
    <dgm:cxn modelId="{1EC236EC-1924-4633-91B3-3B0B5DD88AFC}" type="presOf" srcId="{63C60E81-B92B-48B6-8A6B-8B636291EE04}" destId="{2C3E24FE-6163-4455-B727-D57F3F61D7A8}" srcOrd="0" destOrd="4" presId="urn:microsoft.com/office/officeart/2005/8/layout/list1"/>
    <dgm:cxn modelId="{5E7B7EF7-7910-4404-98A0-1231D9DC0B35}" srcId="{4DC5FACF-DF9B-443A-AF02-7E4CD00011D7}" destId="{F3120559-A75F-40A1-9932-A651557DFFCB}" srcOrd="0" destOrd="0" parTransId="{75F47056-4E55-4BC6-A6A9-C65E0EB7EAC1}" sibTransId="{CDCC6AFA-48AE-403A-AEA1-5EE62DEAC8EA}"/>
    <dgm:cxn modelId="{15E53CFD-97CD-4F3D-BA19-C7257317D0A3}" type="presOf" srcId="{F3120559-A75F-40A1-9932-A651557DFFCB}" destId="{2C3E24FE-6163-4455-B727-D57F3F61D7A8}" srcOrd="0" destOrd="0" presId="urn:microsoft.com/office/officeart/2005/8/layout/list1"/>
    <dgm:cxn modelId="{9D3E6535-65C4-4A05-814A-35E91AC114F7}" type="presParOf" srcId="{F8821A57-0CD3-47B4-9B3B-CDAC0D4FD709}" destId="{3A80299F-4F2D-4195-B33E-27C91BDE4444}" srcOrd="0" destOrd="0" presId="urn:microsoft.com/office/officeart/2005/8/layout/list1"/>
    <dgm:cxn modelId="{B29598CE-5434-49DE-AA95-61B6560E1EE2}" type="presParOf" srcId="{3A80299F-4F2D-4195-B33E-27C91BDE4444}" destId="{73B6265D-8F3D-447A-AC3C-0CB7D14B82AB}" srcOrd="0" destOrd="0" presId="urn:microsoft.com/office/officeart/2005/8/layout/list1"/>
    <dgm:cxn modelId="{589B358B-5539-4086-8883-5DEDAB72807B}" type="presParOf" srcId="{3A80299F-4F2D-4195-B33E-27C91BDE4444}" destId="{EF471657-59D5-4A8F-9849-E1E7EC86936D}" srcOrd="1" destOrd="0" presId="urn:microsoft.com/office/officeart/2005/8/layout/list1"/>
    <dgm:cxn modelId="{D67D32DF-F63D-4B42-95FA-36A9EE3ACB1A}" type="presParOf" srcId="{F8821A57-0CD3-47B4-9B3B-CDAC0D4FD709}" destId="{1E83809A-7AD4-4D32-8787-6A822339DFF5}" srcOrd="1" destOrd="0" presId="urn:microsoft.com/office/officeart/2005/8/layout/list1"/>
    <dgm:cxn modelId="{255C0CB3-B500-417D-8E11-FFC6032E6D37}" type="presParOf" srcId="{F8821A57-0CD3-47B4-9B3B-CDAC0D4FD709}" destId="{2C3E24FE-6163-4455-B727-D57F3F61D7A8}" srcOrd="2" destOrd="0" presId="urn:microsoft.com/office/officeart/2005/8/layout/list1"/>
    <dgm:cxn modelId="{61F97738-1536-4353-A4AA-DD6DE55BD2A0}" type="presParOf" srcId="{F8821A57-0CD3-47B4-9B3B-CDAC0D4FD709}" destId="{25F7A4E2-BAFA-401B-B914-3A57026CBCC8}" srcOrd="3" destOrd="0" presId="urn:microsoft.com/office/officeart/2005/8/layout/list1"/>
    <dgm:cxn modelId="{C8E72D5F-7B77-4C12-B762-6D63D7792E05}" type="presParOf" srcId="{F8821A57-0CD3-47B4-9B3B-CDAC0D4FD709}" destId="{AA5BCE10-D72A-4439-ABD5-4C2695F36721}" srcOrd="4" destOrd="0" presId="urn:microsoft.com/office/officeart/2005/8/layout/list1"/>
    <dgm:cxn modelId="{E0084E17-F452-4831-8B3B-D493C4175D0F}" type="presParOf" srcId="{AA5BCE10-D72A-4439-ABD5-4C2695F36721}" destId="{99FA19FD-BE4E-453B-B5EA-753876019B99}" srcOrd="0" destOrd="0" presId="urn:microsoft.com/office/officeart/2005/8/layout/list1"/>
    <dgm:cxn modelId="{0AAEE8F1-8564-4A3C-B4CD-590679B7BC26}" type="presParOf" srcId="{AA5BCE10-D72A-4439-ABD5-4C2695F36721}" destId="{8DD1D852-5AD5-4AB5-A0A0-D471677E3FFE}" srcOrd="1" destOrd="0" presId="urn:microsoft.com/office/officeart/2005/8/layout/list1"/>
    <dgm:cxn modelId="{2075EEE0-2B03-4DBC-AD81-99EC1CA32ECD}" type="presParOf" srcId="{F8821A57-0CD3-47B4-9B3B-CDAC0D4FD709}" destId="{68C8B64C-55EF-4844-9AD0-FF6661126173}" srcOrd="5" destOrd="0" presId="urn:microsoft.com/office/officeart/2005/8/layout/list1"/>
    <dgm:cxn modelId="{0D2AB006-D42E-4932-9E69-9367E9ED0C1B}" type="presParOf" srcId="{F8821A57-0CD3-47B4-9B3B-CDAC0D4FD709}" destId="{5B0D3284-8E7F-4DE6-84A1-83438A4D14E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778538-C6CC-42EE-ADBF-FA109A5921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D417A00-95DB-41BA-B17B-DD3956559AF7}">
      <dgm:prSet/>
      <dgm:spPr/>
      <dgm:t>
        <a:bodyPr/>
        <a:lstStyle/>
        <a:p>
          <a:r>
            <a:rPr lang="en-US"/>
            <a:t>FY21</a:t>
          </a:r>
        </a:p>
      </dgm:t>
    </dgm:pt>
    <dgm:pt modelId="{4CC743E5-F6F7-4338-AC83-BCDEC1A717A4}" type="parTrans" cxnId="{A9D96CD3-B474-4B48-951A-C64998EC38F9}">
      <dgm:prSet/>
      <dgm:spPr/>
      <dgm:t>
        <a:bodyPr/>
        <a:lstStyle/>
        <a:p>
          <a:endParaRPr lang="en-US"/>
        </a:p>
      </dgm:t>
    </dgm:pt>
    <dgm:pt modelId="{97FC7750-134F-4C41-92BF-A94019F7EBE7}" type="sibTrans" cxnId="{A9D96CD3-B474-4B48-951A-C64998EC38F9}">
      <dgm:prSet/>
      <dgm:spPr/>
      <dgm:t>
        <a:bodyPr/>
        <a:lstStyle/>
        <a:p>
          <a:endParaRPr lang="en-US"/>
        </a:p>
      </dgm:t>
    </dgm:pt>
    <dgm:pt modelId="{0F29110E-D026-4F1D-9A02-9FFDD50FB9B7}">
      <dgm:prSet/>
      <dgm:spPr/>
      <dgm:t>
        <a:bodyPr/>
        <a:lstStyle/>
        <a:p>
          <a:r>
            <a:rPr lang="en-US" dirty="0"/>
            <a:t>Must have been completed by 3/1/23</a:t>
          </a:r>
        </a:p>
      </dgm:t>
    </dgm:pt>
    <dgm:pt modelId="{390667D2-0AD9-43CE-BEFD-A411A384749C}" type="parTrans" cxnId="{8FD8AD1B-1B21-4454-8518-BB9A1C7BA252}">
      <dgm:prSet/>
      <dgm:spPr/>
      <dgm:t>
        <a:bodyPr/>
        <a:lstStyle/>
        <a:p>
          <a:endParaRPr lang="en-US"/>
        </a:p>
      </dgm:t>
    </dgm:pt>
    <dgm:pt modelId="{2E734E26-0C13-494A-88A2-2C2A22BEB843}" type="sibTrans" cxnId="{8FD8AD1B-1B21-4454-8518-BB9A1C7BA252}">
      <dgm:prSet/>
      <dgm:spPr/>
      <dgm:t>
        <a:bodyPr/>
        <a:lstStyle/>
        <a:p>
          <a:endParaRPr lang="en-US"/>
        </a:p>
      </dgm:t>
    </dgm:pt>
    <dgm:pt modelId="{1ADEB715-4E68-4CEB-9912-8242BC510560}">
      <dgm:prSet/>
      <dgm:spPr/>
      <dgm:t>
        <a:bodyPr/>
        <a:lstStyle/>
        <a:p>
          <a:r>
            <a:rPr lang="en-US"/>
            <a:t>FY22</a:t>
          </a:r>
        </a:p>
      </dgm:t>
    </dgm:pt>
    <dgm:pt modelId="{1A0F5950-E004-4160-AF31-AADC2CB5D61F}" type="parTrans" cxnId="{430011C1-16ED-4153-BD61-DDFFAC84BD83}">
      <dgm:prSet/>
      <dgm:spPr/>
      <dgm:t>
        <a:bodyPr/>
        <a:lstStyle/>
        <a:p>
          <a:endParaRPr lang="en-US"/>
        </a:p>
      </dgm:t>
    </dgm:pt>
    <dgm:pt modelId="{55CAA669-01C0-469E-8FDB-CA7B613D4C2C}" type="sibTrans" cxnId="{430011C1-16ED-4153-BD61-DDFFAC84BD83}">
      <dgm:prSet/>
      <dgm:spPr/>
      <dgm:t>
        <a:bodyPr/>
        <a:lstStyle/>
        <a:p>
          <a:endParaRPr lang="en-US"/>
        </a:p>
      </dgm:t>
    </dgm:pt>
    <dgm:pt modelId="{36EB539E-7802-4F2A-9C59-B94DF33CA404}">
      <dgm:prSet/>
      <dgm:spPr/>
      <dgm:t>
        <a:bodyPr/>
        <a:lstStyle/>
        <a:p>
          <a:r>
            <a:rPr lang="en-US" dirty="0"/>
            <a:t>First extension due 2/1/23</a:t>
          </a:r>
        </a:p>
      </dgm:t>
    </dgm:pt>
    <dgm:pt modelId="{C0B9318D-38DB-46C4-BF42-C6DE176C6ED5}" type="parTrans" cxnId="{A1BD0000-195E-4A4C-A0B9-B641E531D67B}">
      <dgm:prSet/>
      <dgm:spPr/>
      <dgm:t>
        <a:bodyPr/>
        <a:lstStyle/>
        <a:p>
          <a:endParaRPr lang="en-US"/>
        </a:p>
      </dgm:t>
    </dgm:pt>
    <dgm:pt modelId="{D980A955-9861-410F-BD6E-D823FEEF184D}" type="sibTrans" cxnId="{A1BD0000-195E-4A4C-A0B9-B641E531D67B}">
      <dgm:prSet/>
      <dgm:spPr/>
      <dgm:t>
        <a:bodyPr/>
        <a:lstStyle/>
        <a:p>
          <a:endParaRPr lang="en-US"/>
        </a:p>
      </dgm:t>
    </dgm:pt>
    <dgm:pt modelId="{B0406A9F-D4E3-4B01-B0B0-2F9139A10E02}">
      <dgm:prSet/>
      <dgm:spPr/>
      <dgm:t>
        <a:bodyPr/>
        <a:lstStyle/>
        <a:p>
          <a:r>
            <a:rPr lang="en-US"/>
            <a:t>Second extension due 8/1/23</a:t>
          </a:r>
        </a:p>
      </dgm:t>
    </dgm:pt>
    <dgm:pt modelId="{37E7B82D-6717-497D-85EE-521B20E358E1}" type="parTrans" cxnId="{0CDB857D-7EE7-419F-BCB8-E5670F9CFF5C}">
      <dgm:prSet/>
      <dgm:spPr/>
      <dgm:t>
        <a:bodyPr/>
        <a:lstStyle/>
        <a:p>
          <a:endParaRPr lang="en-US"/>
        </a:p>
      </dgm:t>
    </dgm:pt>
    <dgm:pt modelId="{9ADBCACE-5E0E-4F57-834F-4AF9EAD78ACA}" type="sibTrans" cxnId="{0CDB857D-7EE7-419F-BCB8-E5670F9CFF5C}">
      <dgm:prSet/>
      <dgm:spPr/>
      <dgm:t>
        <a:bodyPr/>
        <a:lstStyle/>
        <a:p>
          <a:endParaRPr lang="en-US"/>
        </a:p>
      </dgm:t>
    </dgm:pt>
    <dgm:pt modelId="{35ABF889-679C-45F6-AC8C-708C9A26BE3D}">
      <dgm:prSet/>
      <dgm:spPr/>
      <dgm:t>
        <a:bodyPr/>
        <a:lstStyle/>
        <a:p>
          <a:r>
            <a:rPr lang="en-US" dirty="0"/>
            <a:t>Must be complete by 2/1/24</a:t>
          </a:r>
        </a:p>
      </dgm:t>
    </dgm:pt>
    <dgm:pt modelId="{CBF2AC49-7C3F-4257-B329-323FFFD4B368}" type="parTrans" cxnId="{05B2C1D1-4BC0-4369-BCE4-70753D0CA3A6}">
      <dgm:prSet/>
      <dgm:spPr/>
      <dgm:t>
        <a:bodyPr/>
        <a:lstStyle/>
        <a:p>
          <a:endParaRPr lang="en-US"/>
        </a:p>
      </dgm:t>
    </dgm:pt>
    <dgm:pt modelId="{73B608EB-6423-4A3E-9750-8167753319B5}" type="sibTrans" cxnId="{05B2C1D1-4BC0-4369-BCE4-70753D0CA3A6}">
      <dgm:prSet/>
      <dgm:spPr/>
      <dgm:t>
        <a:bodyPr/>
        <a:lstStyle/>
        <a:p>
          <a:endParaRPr lang="en-US"/>
        </a:p>
      </dgm:t>
    </dgm:pt>
    <dgm:pt modelId="{32877E68-4D97-4F48-80AC-032CB4CA1225}">
      <dgm:prSet/>
      <dgm:spPr/>
      <dgm:t>
        <a:bodyPr/>
        <a:lstStyle/>
        <a:p>
          <a:r>
            <a:rPr lang="en-US" dirty="0"/>
            <a:t>FY23</a:t>
          </a:r>
        </a:p>
      </dgm:t>
    </dgm:pt>
    <dgm:pt modelId="{263880DB-8EF0-42CA-A0A4-5E487E19FEE9}" type="parTrans" cxnId="{7871AA8B-B738-4C35-B4E7-8561D0008BE9}">
      <dgm:prSet/>
      <dgm:spPr/>
      <dgm:t>
        <a:bodyPr/>
        <a:lstStyle/>
        <a:p>
          <a:endParaRPr lang="en-US"/>
        </a:p>
      </dgm:t>
    </dgm:pt>
    <dgm:pt modelId="{AFA38442-A0E2-48B4-982B-479C74B82831}" type="sibTrans" cxnId="{7871AA8B-B738-4C35-B4E7-8561D0008BE9}">
      <dgm:prSet/>
      <dgm:spPr/>
      <dgm:t>
        <a:bodyPr/>
        <a:lstStyle/>
        <a:p>
          <a:endParaRPr lang="en-US"/>
        </a:p>
      </dgm:t>
    </dgm:pt>
    <dgm:pt modelId="{1916EABC-F99D-4FC5-B055-CF19CE8D41C4}">
      <dgm:prSet/>
      <dgm:spPr/>
      <dgm:t>
        <a:bodyPr/>
        <a:lstStyle/>
        <a:p>
          <a:r>
            <a:rPr lang="en-US" dirty="0"/>
            <a:t>Awarded 2/22/23</a:t>
          </a:r>
        </a:p>
      </dgm:t>
    </dgm:pt>
    <dgm:pt modelId="{58581266-E303-4A72-B59B-503579E6149E}" type="parTrans" cxnId="{DA681758-A215-4E93-992C-96AF7E37EEF5}">
      <dgm:prSet/>
      <dgm:spPr/>
      <dgm:t>
        <a:bodyPr/>
        <a:lstStyle/>
        <a:p>
          <a:endParaRPr lang="en-US"/>
        </a:p>
      </dgm:t>
    </dgm:pt>
    <dgm:pt modelId="{B5D6C393-80B4-49B1-9B03-031F13B1EDB5}" type="sibTrans" cxnId="{DA681758-A215-4E93-992C-96AF7E37EEF5}">
      <dgm:prSet/>
      <dgm:spPr/>
      <dgm:t>
        <a:bodyPr/>
        <a:lstStyle/>
        <a:p>
          <a:endParaRPr lang="en-US"/>
        </a:p>
      </dgm:t>
    </dgm:pt>
    <dgm:pt modelId="{9C52C85D-999A-49AA-9679-9CEA851CCB42}">
      <dgm:prSet/>
      <dgm:spPr/>
      <dgm:t>
        <a:bodyPr/>
        <a:lstStyle/>
        <a:p>
          <a:r>
            <a:rPr lang="en-US" dirty="0"/>
            <a:t>First extension due 3/1/24</a:t>
          </a:r>
        </a:p>
      </dgm:t>
    </dgm:pt>
    <dgm:pt modelId="{CEBCAB65-21E4-4C8F-BEA1-D3BD4B5303FF}" type="parTrans" cxnId="{BA880C58-45BF-4873-A02C-A7D1BCF2F371}">
      <dgm:prSet/>
      <dgm:spPr/>
      <dgm:t>
        <a:bodyPr/>
        <a:lstStyle/>
        <a:p>
          <a:endParaRPr lang="en-US"/>
        </a:p>
      </dgm:t>
    </dgm:pt>
    <dgm:pt modelId="{C412F064-D22D-49E0-87CE-ECE9BA3FFFF4}" type="sibTrans" cxnId="{BA880C58-45BF-4873-A02C-A7D1BCF2F371}">
      <dgm:prSet/>
      <dgm:spPr/>
      <dgm:t>
        <a:bodyPr/>
        <a:lstStyle/>
        <a:p>
          <a:endParaRPr lang="en-US"/>
        </a:p>
      </dgm:t>
    </dgm:pt>
    <dgm:pt modelId="{2239EB64-7527-409B-BB80-7F772D7C8E14}">
      <dgm:prSet/>
      <dgm:spPr/>
      <dgm:t>
        <a:bodyPr/>
        <a:lstStyle/>
        <a:p>
          <a:r>
            <a:rPr lang="en-US" dirty="0"/>
            <a:t>Second extension due 9/1/24</a:t>
          </a:r>
        </a:p>
      </dgm:t>
    </dgm:pt>
    <dgm:pt modelId="{20F03126-CA06-4B02-AAD7-ABC0DCA6EA56}" type="parTrans" cxnId="{B09DB3FA-7D30-4B28-96FA-4565C7576470}">
      <dgm:prSet/>
      <dgm:spPr/>
      <dgm:t>
        <a:bodyPr/>
        <a:lstStyle/>
        <a:p>
          <a:endParaRPr lang="en-US"/>
        </a:p>
      </dgm:t>
    </dgm:pt>
    <dgm:pt modelId="{300584D4-B66B-49F3-A1C8-B2148F7596B1}" type="sibTrans" cxnId="{B09DB3FA-7D30-4B28-96FA-4565C7576470}">
      <dgm:prSet/>
      <dgm:spPr/>
      <dgm:t>
        <a:bodyPr/>
        <a:lstStyle/>
        <a:p>
          <a:endParaRPr lang="en-US"/>
        </a:p>
      </dgm:t>
    </dgm:pt>
    <dgm:pt modelId="{322439F9-01BD-45A8-90D7-9E5AAAFD5F42}">
      <dgm:prSet/>
      <dgm:spPr/>
      <dgm:t>
        <a:bodyPr/>
        <a:lstStyle/>
        <a:p>
          <a:r>
            <a:rPr lang="en-US" dirty="0"/>
            <a:t>Must be completed by 3/1/25</a:t>
          </a:r>
        </a:p>
      </dgm:t>
    </dgm:pt>
    <dgm:pt modelId="{551A911A-0B88-44C9-BA7F-79D4FD2DD036}" type="parTrans" cxnId="{1806BA71-5BB4-4C61-9F80-7C7E899F1AF6}">
      <dgm:prSet/>
      <dgm:spPr/>
      <dgm:t>
        <a:bodyPr/>
        <a:lstStyle/>
        <a:p>
          <a:endParaRPr lang="en-US"/>
        </a:p>
      </dgm:t>
    </dgm:pt>
    <dgm:pt modelId="{6CF746D4-641A-4AD1-BC07-3B37AF1C0ED6}" type="sibTrans" cxnId="{1806BA71-5BB4-4C61-9F80-7C7E899F1AF6}">
      <dgm:prSet/>
      <dgm:spPr/>
      <dgm:t>
        <a:bodyPr/>
        <a:lstStyle/>
        <a:p>
          <a:endParaRPr lang="en-US"/>
        </a:p>
      </dgm:t>
    </dgm:pt>
    <dgm:pt modelId="{979C5977-82D9-4AEB-A0B6-6ED584FB90B2}" type="pres">
      <dgm:prSet presAssocID="{A9778538-C6CC-42EE-ADBF-FA109A592132}" presName="linear" presStyleCnt="0">
        <dgm:presLayoutVars>
          <dgm:animLvl val="lvl"/>
          <dgm:resizeHandles val="exact"/>
        </dgm:presLayoutVars>
      </dgm:prSet>
      <dgm:spPr/>
    </dgm:pt>
    <dgm:pt modelId="{65AD4D7D-579E-4274-BE85-613B8E90C744}" type="pres">
      <dgm:prSet presAssocID="{2D417A00-95DB-41BA-B17B-DD3956559AF7}" presName="parentText" presStyleLbl="node1" presStyleIdx="0" presStyleCnt="3">
        <dgm:presLayoutVars>
          <dgm:chMax val="0"/>
          <dgm:bulletEnabled val="1"/>
        </dgm:presLayoutVars>
      </dgm:prSet>
      <dgm:spPr/>
    </dgm:pt>
    <dgm:pt modelId="{9A665804-9FFD-4CCB-A5BB-474466EB8E48}" type="pres">
      <dgm:prSet presAssocID="{2D417A00-95DB-41BA-B17B-DD3956559AF7}" presName="childText" presStyleLbl="revTx" presStyleIdx="0" presStyleCnt="3">
        <dgm:presLayoutVars>
          <dgm:bulletEnabled val="1"/>
        </dgm:presLayoutVars>
      </dgm:prSet>
      <dgm:spPr/>
    </dgm:pt>
    <dgm:pt modelId="{3D0FA936-65EC-4C99-8A76-556A1EF4F563}" type="pres">
      <dgm:prSet presAssocID="{1ADEB715-4E68-4CEB-9912-8242BC510560}" presName="parentText" presStyleLbl="node1" presStyleIdx="1" presStyleCnt="3">
        <dgm:presLayoutVars>
          <dgm:chMax val="0"/>
          <dgm:bulletEnabled val="1"/>
        </dgm:presLayoutVars>
      </dgm:prSet>
      <dgm:spPr/>
    </dgm:pt>
    <dgm:pt modelId="{61FCAB2F-551C-4B5E-8E1A-48B1003751C0}" type="pres">
      <dgm:prSet presAssocID="{1ADEB715-4E68-4CEB-9912-8242BC510560}" presName="childText" presStyleLbl="revTx" presStyleIdx="1" presStyleCnt="3">
        <dgm:presLayoutVars>
          <dgm:bulletEnabled val="1"/>
        </dgm:presLayoutVars>
      </dgm:prSet>
      <dgm:spPr/>
    </dgm:pt>
    <dgm:pt modelId="{3CD5ABA5-3CC7-4F8B-B816-D6C9CB4970C8}" type="pres">
      <dgm:prSet presAssocID="{32877E68-4D97-4F48-80AC-032CB4CA1225}" presName="parentText" presStyleLbl="node1" presStyleIdx="2" presStyleCnt="3">
        <dgm:presLayoutVars>
          <dgm:chMax val="0"/>
          <dgm:bulletEnabled val="1"/>
        </dgm:presLayoutVars>
      </dgm:prSet>
      <dgm:spPr/>
    </dgm:pt>
    <dgm:pt modelId="{5523E624-9DB2-48FF-8E08-8ECA92AD11A2}" type="pres">
      <dgm:prSet presAssocID="{32877E68-4D97-4F48-80AC-032CB4CA1225}" presName="childText" presStyleLbl="revTx" presStyleIdx="2" presStyleCnt="3">
        <dgm:presLayoutVars>
          <dgm:bulletEnabled val="1"/>
        </dgm:presLayoutVars>
      </dgm:prSet>
      <dgm:spPr/>
    </dgm:pt>
  </dgm:ptLst>
  <dgm:cxnLst>
    <dgm:cxn modelId="{A1BD0000-195E-4A4C-A0B9-B641E531D67B}" srcId="{1ADEB715-4E68-4CEB-9912-8242BC510560}" destId="{36EB539E-7802-4F2A-9C59-B94DF33CA404}" srcOrd="0" destOrd="0" parTransId="{C0B9318D-38DB-46C4-BF42-C6DE176C6ED5}" sibTransId="{D980A955-9861-410F-BD6E-D823FEEF184D}"/>
    <dgm:cxn modelId="{88846B10-8FA6-4941-88D6-F5536D343358}" type="presOf" srcId="{0F29110E-D026-4F1D-9A02-9FFDD50FB9B7}" destId="{9A665804-9FFD-4CCB-A5BB-474466EB8E48}" srcOrd="0" destOrd="0" presId="urn:microsoft.com/office/officeart/2005/8/layout/vList2"/>
    <dgm:cxn modelId="{97856012-6DF1-46CF-BC87-652AC0BF1BD3}" type="presOf" srcId="{B0406A9F-D4E3-4B01-B0B0-2F9139A10E02}" destId="{61FCAB2F-551C-4B5E-8E1A-48B1003751C0}" srcOrd="0" destOrd="1" presId="urn:microsoft.com/office/officeart/2005/8/layout/vList2"/>
    <dgm:cxn modelId="{8FD8AD1B-1B21-4454-8518-BB9A1C7BA252}" srcId="{2D417A00-95DB-41BA-B17B-DD3956559AF7}" destId="{0F29110E-D026-4F1D-9A02-9FFDD50FB9B7}" srcOrd="0" destOrd="0" parTransId="{390667D2-0AD9-43CE-BEFD-A411A384749C}" sibTransId="{2E734E26-0C13-494A-88A2-2C2A22BEB843}"/>
    <dgm:cxn modelId="{C110D01F-ED62-4402-919D-9703B4C8250A}" type="presOf" srcId="{9C52C85D-999A-49AA-9679-9CEA851CCB42}" destId="{5523E624-9DB2-48FF-8E08-8ECA92AD11A2}" srcOrd="0" destOrd="1" presId="urn:microsoft.com/office/officeart/2005/8/layout/vList2"/>
    <dgm:cxn modelId="{605B452B-8C14-4844-9BD3-981D8F01531B}" type="presOf" srcId="{32877E68-4D97-4F48-80AC-032CB4CA1225}" destId="{3CD5ABA5-3CC7-4F8B-B816-D6C9CB4970C8}" srcOrd="0" destOrd="0" presId="urn:microsoft.com/office/officeart/2005/8/layout/vList2"/>
    <dgm:cxn modelId="{0406C82B-3797-478C-ADFF-5F989555C82B}" type="presOf" srcId="{A9778538-C6CC-42EE-ADBF-FA109A592132}" destId="{979C5977-82D9-4AEB-A0B6-6ED584FB90B2}" srcOrd="0" destOrd="0" presId="urn:microsoft.com/office/officeart/2005/8/layout/vList2"/>
    <dgm:cxn modelId="{BF488167-0376-4959-8F17-FAAFDD403DD0}" type="presOf" srcId="{35ABF889-679C-45F6-AC8C-708C9A26BE3D}" destId="{61FCAB2F-551C-4B5E-8E1A-48B1003751C0}" srcOrd="0" destOrd="2" presId="urn:microsoft.com/office/officeart/2005/8/layout/vList2"/>
    <dgm:cxn modelId="{1806BA71-5BB4-4C61-9F80-7C7E899F1AF6}" srcId="{32877E68-4D97-4F48-80AC-032CB4CA1225}" destId="{322439F9-01BD-45A8-90D7-9E5AAAFD5F42}" srcOrd="3" destOrd="0" parTransId="{551A911A-0B88-44C9-BA7F-79D4FD2DD036}" sibTransId="{6CF746D4-641A-4AD1-BC07-3B37AF1C0ED6}"/>
    <dgm:cxn modelId="{476A5B54-E807-4150-B064-B16A37295AF4}" type="presOf" srcId="{2239EB64-7527-409B-BB80-7F772D7C8E14}" destId="{5523E624-9DB2-48FF-8E08-8ECA92AD11A2}" srcOrd="0" destOrd="2" presId="urn:microsoft.com/office/officeart/2005/8/layout/vList2"/>
    <dgm:cxn modelId="{BA880C58-45BF-4873-A02C-A7D1BCF2F371}" srcId="{32877E68-4D97-4F48-80AC-032CB4CA1225}" destId="{9C52C85D-999A-49AA-9679-9CEA851CCB42}" srcOrd="1" destOrd="0" parTransId="{CEBCAB65-21E4-4C8F-BEA1-D3BD4B5303FF}" sibTransId="{C412F064-D22D-49E0-87CE-ECE9BA3FFFF4}"/>
    <dgm:cxn modelId="{DA681758-A215-4E93-992C-96AF7E37EEF5}" srcId="{32877E68-4D97-4F48-80AC-032CB4CA1225}" destId="{1916EABC-F99D-4FC5-B055-CF19CE8D41C4}" srcOrd="0" destOrd="0" parTransId="{58581266-E303-4A72-B59B-503579E6149E}" sibTransId="{B5D6C393-80B4-49B1-9B03-031F13B1EDB5}"/>
    <dgm:cxn modelId="{0CDB857D-7EE7-419F-BCB8-E5670F9CFF5C}" srcId="{1ADEB715-4E68-4CEB-9912-8242BC510560}" destId="{B0406A9F-D4E3-4B01-B0B0-2F9139A10E02}" srcOrd="1" destOrd="0" parTransId="{37E7B82D-6717-497D-85EE-521B20E358E1}" sibTransId="{9ADBCACE-5E0E-4F57-834F-4AF9EAD78ACA}"/>
    <dgm:cxn modelId="{39881180-8497-4674-827B-598D5FA7A216}" type="presOf" srcId="{322439F9-01BD-45A8-90D7-9E5AAAFD5F42}" destId="{5523E624-9DB2-48FF-8E08-8ECA92AD11A2}" srcOrd="0" destOrd="3" presId="urn:microsoft.com/office/officeart/2005/8/layout/vList2"/>
    <dgm:cxn modelId="{7871AA8B-B738-4C35-B4E7-8561D0008BE9}" srcId="{A9778538-C6CC-42EE-ADBF-FA109A592132}" destId="{32877E68-4D97-4F48-80AC-032CB4CA1225}" srcOrd="2" destOrd="0" parTransId="{263880DB-8EF0-42CA-A0A4-5E487E19FEE9}" sibTransId="{AFA38442-A0E2-48B4-982B-479C74B82831}"/>
    <dgm:cxn modelId="{E560A690-5F0B-4195-B0D5-C36645A22079}" type="presOf" srcId="{2D417A00-95DB-41BA-B17B-DD3956559AF7}" destId="{65AD4D7D-579E-4274-BE85-613B8E90C744}" srcOrd="0" destOrd="0" presId="urn:microsoft.com/office/officeart/2005/8/layout/vList2"/>
    <dgm:cxn modelId="{A8B558A6-604C-4A19-A740-95F0E749EFD8}" type="presOf" srcId="{1916EABC-F99D-4FC5-B055-CF19CE8D41C4}" destId="{5523E624-9DB2-48FF-8E08-8ECA92AD11A2}" srcOrd="0" destOrd="0" presId="urn:microsoft.com/office/officeart/2005/8/layout/vList2"/>
    <dgm:cxn modelId="{430011C1-16ED-4153-BD61-DDFFAC84BD83}" srcId="{A9778538-C6CC-42EE-ADBF-FA109A592132}" destId="{1ADEB715-4E68-4CEB-9912-8242BC510560}" srcOrd="1" destOrd="0" parTransId="{1A0F5950-E004-4160-AF31-AADC2CB5D61F}" sibTransId="{55CAA669-01C0-469E-8FDB-CA7B613D4C2C}"/>
    <dgm:cxn modelId="{F53993D0-DFC9-4699-A991-736100C1A64D}" type="presOf" srcId="{36EB539E-7802-4F2A-9C59-B94DF33CA404}" destId="{61FCAB2F-551C-4B5E-8E1A-48B1003751C0}" srcOrd="0" destOrd="0" presId="urn:microsoft.com/office/officeart/2005/8/layout/vList2"/>
    <dgm:cxn modelId="{05B2C1D1-4BC0-4369-BCE4-70753D0CA3A6}" srcId="{1ADEB715-4E68-4CEB-9912-8242BC510560}" destId="{35ABF889-679C-45F6-AC8C-708C9A26BE3D}" srcOrd="2" destOrd="0" parTransId="{CBF2AC49-7C3F-4257-B329-323FFFD4B368}" sibTransId="{73B608EB-6423-4A3E-9750-8167753319B5}"/>
    <dgm:cxn modelId="{A9D96CD3-B474-4B48-951A-C64998EC38F9}" srcId="{A9778538-C6CC-42EE-ADBF-FA109A592132}" destId="{2D417A00-95DB-41BA-B17B-DD3956559AF7}" srcOrd="0" destOrd="0" parTransId="{4CC743E5-F6F7-4338-AC83-BCDEC1A717A4}" sibTransId="{97FC7750-134F-4C41-92BF-A94019F7EBE7}"/>
    <dgm:cxn modelId="{C0FB47D8-3791-42A7-9230-4130CE7F03A9}" type="presOf" srcId="{1ADEB715-4E68-4CEB-9912-8242BC510560}" destId="{3D0FA936-65EC-4C99-8A76-556A1EF4F563}" srcOrd="0" destOrd="0" presId="urn:microsoft.com/office/officeart/2005/8/layout/vList2"/>
    <dgm:cxn modelId="{B09DB3FA-7D30-4B28-96FA-4565C7576470}" srcId="{32877E68-4D97-4F48-80AC-032CB4CA1225}" destId="{2239EB64-7527-409B-BB80-7F772D7C8E14}" srcOrd="2" destOrd="0" parTransId="{20F03126-CA06-4B02-AAD7-ABC0DCA6EA56}" sibTransId="{300584D4-B66B-49F3-A1C8-B2148F7596B1}"/>
    <dgm:cxn modelId="{4E5D0113-EE6F-429A-BB9A-B33767BFEE37}" type="presParOf" srcId="{979C5977-82D9-4AEB-A0B6-6ED584FB90B2}" destId="{65AD4D7D-579E-4274-BE85-613B8E90C744}" srcOrd="0" destOrd="0" presId="urn:microsoft.com/office/officeart/2005/8/layout/vList2"/>
    <dgm:cxn modelId="{3321DC96-B9BC-4BCE-8DDF-4DF6C766DAE2}" type="presParOf" srcId="{979C5977-82D9-4AEB-A0B6-6ED584FB90B2}" destId="{9A665804-9FFD-4CCB-A5BB-474466EB8E48}" srcOrd="1" destOrd="0" presId="urn:microsoft.com/office/officeart/2005/8/layout/vList2"/>
    <dgm:cxn modelId="{D390456F-0DE7-476B-BD89-0776738D28FE}" type="presParOf" srcId="{979C5977-82D9-4AEB-A0B6-6ED584FB90B2}" destId="{3D0FA936-65EC-4C99-8A76-556A1EF4F563}" srcOrd="2" destOrd="0" presId="urn:microsoft.com/office/officeart/2005/8/layout/vList2"/>
    <dgm:cxn modelId="{D4C0AD3F-BCE5-4098-B832-2E1B98703109}" type="presParOf" srcId="{979C5977-82D9-4AEB-A0B6-6ED584FB90B2}" destId="{61FCAB2F-551C-4B5E-8E1A-48B1003751C0}" srcOrd="3" destOrd="0" presId="urn:microsoft.com/office/officeart/2005/8/layout/vList2"/>
    <dgm:cxn modelId="{500B2861-A9F2-43E7-9E23-0DCB7868C27B}" type="presParOf" srcId="{979C5977-82D9-4AEB-A0B6-6ED584FB90B2}" destId="{3CD5ABA5-3CC7-4F8B-B816-D6C9CB4970C8}" srcOrd="4" destOrd="0" presId="urn:microsoft.com/office/officeart/2005/8/layout/vList2"/>
    <dgm:cxn modelId="{618102E3-A341-4DC4-AFF1-749AA9DC7C41}" type="presParOf" srcId="{979C5977-82D9-4AEB-A0B6-6ED584FB90B2}" destId="{5523E624-9DB2-48FF-8E08-8ECA92AD11A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E405B-C9F4-4063-B449-FF55F6007E04}">
      <dsp:nvSpPr>
        <dsp:cNvPr id="0" name=""/>
        <dsp:cNvSpPr/>
      </dsp:nvSpPr>
      <dsp:spPr>
        <a:xfrm>
          <a:off x="0" y="44314"/>
          <a:ext cx="7151649" cy="8634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High priority </a:t>
          </a:r>
        </a:p>
      </dsp:txBody>
      <dsp:txXfrm>
        <a:off x="42151" y="86465"/>
        <a:ext cx="7067347" cy="779158"/>
      </dsp:txXfrm>
    </dsp:sp>
    <dsp:sp modelId="{BC4BE86D-F2CB-43B7-B20A-6C7A1028316D}">
      <dsp:nvSpPr>
        <dsp:cNvPr id="0" name=""/>
        <dsp:cNvSpPr/>
      </dsp:nvSpPr>
      <dsp:spPr>
        <a:xfrm>
          <a:off x="0" y="907774"/>
          <a:ext cx="7151649" cy="2049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065"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a:t>Animal mortality facility, CNMP, Fence to remove animals from a stream, Grade stabilization structure, HUA (feeding pads), Riparian forest buffer, Waste storage facility, Water facility</a:t>
          </a:r>
        </a:p>
      </dsp:txBody>
      <dsp:txXfrm>
        <a:off x="0" y="907774"/>
        <a:ext cx="7151649" cy="2049300"/>
      </dsp:txXfrm>
    </dsp:sp>
    <dsp:sp modelId="{2228A9F2-17A2-4938-801A-6234B97A39F7}">
      <dsp:nvSpPr>
        <dsp:cNvPr id="0" name=""/>
        <dsp:cNvSpPr/>
      </dsp:nvSpPr>
      <dsp:spPr>
        <a:xfrm>
          <a:off x="0" y="2957074"/>
          <a:ext cx="7151649" cy="863460"/>
        </a:xfrm>
        <a:prstGeom prst="roundRect">
          <a:avLst/>
        </a:prstGeom>
        <a:solidFill>
          <a:schemeClr val="accent2">
            <a:hueOff val="1620045"/>
            <a:satOff val="225"/>
            <a:lumOff val="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Medium priority</a:t>
          </a:r>
        </a:p>
      </dsp:txBody>
      <dsp:txXfrm>
        <a:off x="42151" y="2999225"/>
        <a:ext cx="7067347" cy="779158"/>
      </dsp:txXfrm>
    </dsp:sp>
    <dsp:sp modelId="{B1176EBB-DF79-4A69-912D-24673E499A54}">
      <dsp:nvSpPr>
        <dsp:cNvPr id="0" name=""/>
        <dsp:cNvSpPr/>
      </dsp:nvSpPr>
      <dsp:spPr>
        <a:xfrm>
          <a:off x="0" y="3820534"/>
          <a:ext cx="7151649"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065"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Critical area planting, Field border, Terrace</a:t>
          </a:r>
        </a:p>
      </dsp:txBody>
      <dsp:txXfrm>
        <a:off x="0" y="3820534"/>
        <a:ext cx="7151649" cy="596160"/>
      </dsp:txXfrm>
    </dsp:sp>
    <dsp:sp modelId="{BEF853E9-3E8E-42FE-8BD7-80B9AD42309F}">
      <dsp:nvSpPr>
        <dsp:cNvPr id="0" name=""/>
        <dsp:cNvSpPr/>
      </dsp:nvSpPr>
      <dsp:spPr>
        <a:xfrm>
          <a:off x="0" y="4416694"/>
          <a:ext cx="7151649" cy="863460"/>
        </a:xfrm>
        <a:prstGeom prst="roundRect">
          <a:avLst/>
        </a:prstGeom>
        <a:solidFill>
          <a:schemeClr val="accent2">
            <a:hueOff val="3240090"/>
            <a:satOff val="451"/>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Low priority</a:t>
          </a:r>
        </a:p>
      </dsp:txBody>
      <dsp:txXfrm>
        <a:off x="42151" y="4458845"/>
        <a:ext cx="7067347" cy="779158"/>
      </dsp:txXfrm>
    </dsp:sp>
    <dsp:sp modelId="{F5EECF98-53FE-4423-8DAB-860CDC0C9C6E}">
      <dsp:nvSpPr>
        <dsp:cNvPr id="0" name=""/>
        <dsp:cNvSpPr/>
      </dsp:nvSpPr>
      <dsp:spPr>
        <a:xfrm>
          <a:off x="0" y="5280154"/>
          <a:ext cx="7151649"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065"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a:t>Fence to divide a field, HUA (gate openings), Water facility (ramp in pond), Water well</a:t>
          </a:r>
        </a:p>
      </dsp:txBody>
      <dsp:txXfrm>
        <a:off x="0" y="5280154"/>
        <a:ext cx="7151649" cy="875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E24FE-6163-4455-B727-D57F3F61D7A8}">
      <dsp:nvSpPr>
        <dsp:cNvPr id="0" name=""/>
        <dsp:cNvSpPr/>
      </dsp:nvSpPr>
      <dsp:spPr>
        <a:xfrm>
          <a:off x="0" y="335227"/>
          <a:ext cx="6797675" cy="40351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437388" rIns="527575"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If you need to make a change to a cost share project, complete a Modification form and include the information about the change</a:t>
          </a:r>
        </a:p>
        <a:p>
          <a:pPr marL="457200" lvl="2" indent="-228600" algn="l" defTabSz="933450">
            <a:lnSpc>
              <a:spcPct val="90000"/>
            </a:lnSpc>
            <a:spcBef>
              <a:spcPct val="0"/>
            </a:spcBef>
            <a:spcAft>
              <a:spcPct val="15000"/>
            </a:spcAft>
            <a:buChar char="•"/>
          </a:pPr>
          <a:r>
            <a:rPr lang="en-US" sz="2100" kern="1200"/>
            <a:t>Change in units of a practice (e.g., 200 foot more of fence)</a:t>
          </a:r>
        </a:p>
        <a:p>
          <a:pPr marL="457200" lvl="2" indent="-228600" algn="l" defTabSz="933450">
            <a:lnSpc>
              <a:spcPct val="90000"/>
            </a:lnSpc>
            <a:spcBef>
              <a:spcPct val="0"/>
            </a:spcBef>
            <a:spcAft>
              <a:spcPct val="15000"/>
            </a:spcAft>
            <a:buChar char="•"/>
          </a:pPr>
          <a:r>
            <a:rPr lang="en-US" sz="2100" kern="1200"/>
            <a:t>Name changes </a:t>
          </a:r>
        </a:p>
        <a:p>
          <a:pPr marL="457200" lvl="2" indent="-228600" algn="l" defTabSz="933450">
            <a:lnSpc>
              <a:spcPct val="90000"/>
            </a:lnSpc>
            <a:spcBef>
              <a:spcPct val="0"/>
            </a:spcBef>
            <a:spcAft>
              <a:spcPct val="15000"/>
            </a:spcAft>
            <a:buChar char="•"/>
          </a:pPr>
          <a:r>
            <a:rPr lang="en-US" sz="2100" kern="1200"/>
            <a:t>Deletion of practices</a:t>
          </a:r>
        </a:p>
        <a:p>
          <a:pPr marL="685800" lvl="3" indent="-228600" algn="l" defTabSz="933450">
            <a:lnSpc>
              <a:spcPct val="90000"/>
            </a:lnSpc>
            <a:spcBef>
              <a:spcPct val="0"/>
            </a:spcBef>
            <a:spcAft>
              <a:spcPct val="15000"/>
            </a:spcAft>
            <a:buChar char="•"/>
          </a:pPr>
          <a:r>
            <a:rPr lang="en-US" sz="2100" kern="1200"/>
            <a:t>Modifications that change practices will be re-scored to verify that they would have been eligible for funding if they applied for those practices initially</a:t>
          </a:r>
        </a:p>
      </dsp:txBody>
      <dsp:txXfrm>
        <a:off x="0" y="335227"/>
        <a:ext cx="6797675" cy="4035150"/>
      </dsp:txXfrm>
    </dsp:sp>
    <dsp:sp modelId="{EF471657-59D5-4A8F-9849-E1E7EC86936D}">
      <dsp:nvSpPr>
        <dsp:cNvPr id="0" name=""/>
        <dsp:cNvSpPr/>
      </dsp:nvSpPr>
      <dsp:spPr>
        <a:xfrm>
          <a:off x="339883" y="25267"/>
          <a:ext cx="4758372" cy="6199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933450">
            <a:lnSpc>
              <a:spcPct val="90000"/>
            </a:lnSpc>
            <a:spcBef>
              <a:spcPct val="0"/>
            </a:spcBef>
            <a:spcAft>
              <a:spcPct val="35000"/>
            </a:spcAft>
            <a:buNone/>
          </a:pPr>
          <a:r>
            <a:rPr lang="en-US" sz="2100" kern="1200"/>
            <a:t>Modifications</a:t>
          </a:r>
        </a:p>
      </dsp:txBody>
      <dsp:txXfrm>
        <a:off x="370145" y="55529"/>
        <a:ext cx="4697848" cy="559396"/>
      </dsp:txXfrm>
    </dsp:sp>
    <dsp:sp modelId="{5B0D3284-8E7F-4DE6-84A1-83438A4D14EC}">
      <dsp:nvSpPr>
        <dsp:cNvPr id="0" name=""/>
        <dsp:cNvSpPr/>
      </dsp:nvSpPr>
      <dsp:spPr>
        <a:xfrm>
          <a:off x="0" y="4793737"/>
          <a:ext cx="6797675" cy="181912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437388" rIns="527575"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Complete when the units of a practice haven't changed but have cost more than the estimate. </a:t>
          </a:r>
        </a:p>
        <a:p>
          <a:pPr marL="228600" lvl="1" indent="-228600" algn="l" defTabSz="933450">
            <a:lnSpc>
              <a:spcPct val="90000"/>
            </a:lnSpc>
            <a:spcBef>
              <a:spcPct val="0"/>
            </a:spcBef>
            <a:spcAft>
              <a:spcPct val="15000"/>
            </a:spcAft>
            <a:buChar char="•"/>
          </a:pPr>
          <a:r>
            <a:rPr lang="en-US" sz="2100" kern="1200"/>
            <a:t>Remember - the statute says 75% of the actual cost verified by receipt, voucher or bill</a:t>
          </a:r>
        </a:p>
      </dsp:txBody>
      <dsp:txXfrm>
        <a:off x="0" y="4793737"/>
        <a:ext cx="6797675" cy="1819125"/>
      </dsp:txXfrm>
    </dsp:sp>
    <dsp:sp modelId="{8DD1D852-5AD5-4AB5-A0A0-D471677E3FFE}">
      <dsp:nvSpPr>
        <dsp:cNvPr id="0" name=""/>
        <dsp:cNvSpPr/>
      </dsp:nvSpPr>
      <dsp:spPr>
        <a:xfrm>
          <a:off x="339883" y="4483777"/>
          <a:ext cx="4758372" cy="6199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933450">
            <a:lnSpc>
              <a:spcPct val="90000"/>
            </a:lnSpc>
            <a:spcBef>
              <a:spcPct val="0"/>
            </a:spcBef>
            <a:spcAft>
              <a:spcPct val="35000"/>
            </a:spcAft>
            <a:buNone/>
          </a:pPr>
          <a:r>
            <a:rPr lang="en-US" sz="2100" kern="1200"/>
            <a:t>Overrun</a:t>
          </a:r>
        </a:p>
      </dsp:txBody>
      <dsp:txXfrm>
        <a:off x="370145" y="4514039"/>
        <a:ext cx="4697848"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D4D7D-579E-4274-BE85-613B8E90C744}">
      <dsp:nvSpPr>
        <dsp:cNvPr id="0" name=""/>
        <dsp:cNvSpPr/>
      </dsp:nvSpPr>
      <dsp:spPr>
        <a:xfrm>
          <a:off x="0" y="99981"/>
          <a:ext cx="6797675" cy="71954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FY21</a:t>
          </a:r>
        </a:p>
      </dsp:txBody>
      <dsp:txXfrm>
        <a:off x="35125" y="135106"/>
        <a:ext cx="6727425" cy="649299"/>
      </dsp:txXfrm>
    </dsp:sp>
    <dsp:sp modelId="{9A665804-9FFD-4CCB-A5BB-474466EB8E48}">
      <dsp:nvSpPr>
        <dsp:cNvPr id="0" name=""/>
        <dsp:cNvSpPr/>
      </dsp:nvSpPr>
      <dsp:spPr>
        <a:xfrm>
          <a:off x="0" y="819531"/>
          <a:ext cx="6797675"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Must have been completed by 3/1/23</a:t>
          </a:r>
        </a:p>
      </dsp:txBody>
      <dsp:txXfrm>
        <a:off x="0" y="819531"/>
        <a:ext cx="6797675" cy="496800"/>
      </dsp:txXfrm>
    </dsp:sp>
    <dsp:sp modelId="{3D0FA936-65EC-4C99-8A76-556A1EF4F563}">
      <dsp:nvSpPr>
        <dsp:cNvPr id="0" name=""/>
        <dsp:cNvSpPr/>
      </dsp:nvSpPr>
      <dsp:spPr>
        <a:xfrm>
          <a:off x="0" y="1316331"/>
          <a:ext cx="6797675" cy="719549"/>
        </a:xfrm>
        <a:prstGeom prst="roundRect">
          <a:avLst/>
        </a:prstGeom>
        <a:solidFill>
          <a:schemeClr val="accent2">
            <a:hueOff val="1620045"/>
            <a:satOff val="225"/>
            <a:lumOff val="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FY22</a:t>
          </a:r>
        </a:p>
      </dsp:txBody>
      <dsp:txXfrm>
        <a:off x="35125" y="1351456"/>
        <a:ext cx="6727425" cy="649299"/>
      </dsp:txXfrm>
    </dsp:sp>
    <dsp:sp modelId="{61FCAB2F-551C-4B5E-8E1A-48B1003751C0}">
      <dsp:nvSpPr>
        <dsp:cNvPr id="0" name=""/>
        <dsp:cNvSpPr/>
      </dsp:nvSpPr>
      <dsp:spPr>
        <a:xfrm>
          <a:off x="0" y="2035881"/>
          <a:ext cx="6797675" cy="1210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First extension due 2/1/23</a:t>
          </a:r>
        </a:p>
        <a:p>
          <a:pPr marL="228600" lvl="1" indent="-228600" algn="l" defTabSz="1022350">
            <a:lnSpc>
              <a:spcPct val="90000"/>
            </a:lnSpc>
            <a:spcBef>
              <a:spcPct val="0"/>
            </a:spcBef>
            <a:spcAft>
              <a:spcPct val="20000"/>
            </a:spcAft>
            <a:buChar char="•"/>
          </a:pPr>
          <a:r>
            <a:rPr lang="en-US" sz="2300" kern="1200"/>
            <a:t>Second extension due 8/1/23</a:t>
          </a:r>
        </a:p>
        <a:p>
          <a:pPr marL="228600" lvl="1" indent="-228600" algn="l" defTabSz="1022350">
            <a:lnSpc>
              <a:spcPct val="90000"/>
            </a:lnSpc>
            <a:spcBef>
              <a:spcPct val="0"/>
            </a:spcBef>
            <a:spcAft>
              <a:spcPct val="20000"/>
            </a:spcAft>
            <a:buChar char="•"/>
          </a:pPr>
          <a:r>
            <a:rPr lang="en-US" sz="2300" kern="1200" dirty="0"/>
            <a:t>Must be complete by 2/1/24</a:t>
          </a:r>
        </a:p>
      </dsp:txBody>
      <dsp:txXfrm>
        <a:off x="0" y="2035881"/>
        <a:ext cx="6797675" cy="1210950"/>
      </dsp:txXfrm>
    </dsp:sp>
    <dsp:sp modelId="{3CD5ABA5-3CC7-4F8B-B816-D6C9CB4970C8}">
      <dsp:nvSpPr>
        <dsp:cNvPr id="0" name=""/>
        <dsp:cNvSpPr/>
      </dsp:nvSpPr>
      <dsp:spPr>
        <a:xfrm>
          <a:off x="0" y="3246831"/>
          <a:ext cx="6797675" cy="719549"/>
        </a:xfrm>
        <a:prstGeom prst="roundRect">
          <a:avLst/>
        </a:prstGeom>
        <a:solidFill>
          <a:schemeClr val="accent2">
            <a:hueOff val="3240090"/>
            <a:satOff val="451"/>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FY23</a:t>
          </a:r>
        </a:p>
      </dsp:txBody>
      <dsp:txXfrm>
        <a:off x="35125" y="3281956"/>
        <a:ext cx="6727425" cy="649299"/>
      </dsp:txXfrm>
    </dsp:sp>
    <dsp:sp modelId="{5523E624-9DB2-48FF-8E08-8ECA92AD11A2}">
      <dsp:nvSpPr>
        <dsp:cNvPr id="0" name=""/>
        <dsp:cNvSpPr/>
      </dsp:nvSpPr>
      <dsp:spPr>
        <a:xfrm>
          <a:off x="0" y="3966381"/>
          <a:ext cx="6797675" cy="1583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Awarded 2/22/23</a:t>
          </a:r>
        </a:p>
        <a:p>
          <a:pPr marL="228600" lvl="1" indent="-228600" algn="l" defTabSz="1022350">
            <a:lnSpc>
              <a:spcPct val="90000"/>
            </a:lnSpc>
            <a:spcBef>
              <a:spcPct val="0"/>
            </a:spcBef>
            <a:spcAft>
              <a:spcPct val="20000"/>
            </a:spcAft>
            <a:buChar char="•"/>
          </a:pPr>
          <a:r>
            <a:rPr lang="en-US" sz="2300" kern="1200" dirty="0"/>
            <a:t>First extension due 3/1/24</a:t>
          </a:r>
        </a:p>
        <a:p>
          <a:pPr marL="228600" lvl="1" indent="-228600" algn="l" defTabSz="1022350">
            <a:lnSpc>
              <a:spcPct val="90000"/>
            </a:lnSpc>
            <a:spcBef>
              <a:spcPct val="0"/>
            </a:spcBef>
            <a:spcAft>
              <a:spcPct val="20000"/>
            </a:spcAft>
            <a:buChar char="•"/>
          </a:pPr>
          <a:r>
            <a:rPr lang="en-US" sz="2300" kern="1200" dirty="0"/>
            <a:t>Second extension due 9/1/24</a:t>
          </a:r>
        </a:p>
        <a:p>
          <a:pPr marL="228600" lvl="1" indent="-228600" algn="l" defTabSz="1022350">
            <a:lnSpc>
              <a:spcPct val="90000"/>
            </a:lnSpc>
            <a:spcBef>
              <a:spcPct val="0"/>
            </a:spcBef>
            <a:spcAft>
              <a:spcPct val="20000"/>
            </a:spcAft>
            <a:buChar char="•"/>
          </a:pPr>
          <a:r>
            <a:rPr lang="en-US" sz="2300" kern="1200" dirty="0"/>
            <a:t>Must be completed by 3/1/25</a:t>
          </a:r>
        </a:p>
      </dsp:txBody>
      <dsp:txXfrm>
        <a:off x="0" y="3966381"/>
        <a:ext cx="6797675" cy="15835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D7BFF-BE9D-421D-8D6C-5476A20CB215}" type="datetimeFigureOut">
              <a:rPr lang="en-US" smtClean="0"/>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F534C-7FC0-4F30-BD72-0E9E37361446}" type="slidenum">
              <a:rPr lang="en-US" smtClean="0"/>
              <a:t>‹#›</a:t>
            </a:fld>
            <a:endParaRPr lang="en-US"/>
          </a:p>
        </p:txBody>
      </p:sp>
    </p:spTree>
    <p:extLst>
      <p:ext uri="{BB962C8B-B14F-4D97-AF65-F5344CB8AC3E}">
        <p14:creationId xmlns:p14="http://schemas.microsoft.com/office/powerpoint/2010/main" val="38112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F534C-7FC0-4F30-BD72-0E9E37361446}" type="slidenum">
              <a:rPr lang="en-US" smtClean="0"/>
              <a:t>5</a:t>
            </a:fld>
            <a:endParaRPr lang="en-US"/>
          </a:p>
        </p:txBody>
      </p:sp>
    </p:spTree>
    <p:extLst>
      <p:ext uri="{BB962C8B-B14F-4D97-AF65-F5344CB8AC3E}">
        <p14:creationId xmlns:p14="http://schemas.microsoft.com/office/powerpoint/2010/main" val="2687173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F534C-7FC0-4F30-BD72-0E9E37361446}" type="slidenum">
              <a:rPr lang="en-US" smtClean="0"/>
              <a:t>10</a:t>
            </a:fld>
            <a:endParaRPr lang="en-US"/>
          </a:p>
        </p:txBody>
      </p:sp>
    </p:spTree>
    <p:extLst>
      <p:ext uri="{BB962C8B-B14F-4D97-AF65-F5344CB8AC3E}">
        <p14:creationId xmlns:p14="http://schemas.microsoft.com/office/powerpoint/2010/main" val="1062698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BMP information available as hotlinks in the plan or on the page at the bottom of the slide</a:t>
            </a:r>
          </a:p>
        </p:txBody>
      </p:sp>
      <p:sp>
        <p:nvSpPr>
          <p:cNvPr id="4" name="Slide Number Placeholder 3"/>
          <p:cNvSpPr>
            <a:spLocks noGrp="1"/>
          </p:cNvSpPr>
          <p:nvPr>
            <p:ph type="sldNum" sz="quarter" idx="5"/>
          </p:nvPr>
        </p:nvSpPr>
        <p:spPr/>
        <p:txBody>
          <a:bodyPr/>
          <a:lstStyle/>
          <a:p>
            <a:fld id="{08EF534C-7FC0-4F30-BD72-0E9E37361446}" type="slidenum">
              <a:rPr lang="en-US" smtClean="0"/>
              <a:t>11</a:t>
            </a:fld>
            <a:endParaRPr lang="en-US"/>
          </a:p>
        </p:txBody>
      </p:sp>
    </p:spTree>
    <p:extLst>
      <p:ext uri="{BB962C8B-B14F-4D97-AF65-F5344CB8AC3E}">
        <p14:creationId xmlns:p14="http://schemas.microsoft.com/office/powerpoint/2010/main" val="117318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Division of Water has outlined parts of 27 counties as priority areas. These areas have already gotten some signs to give out to people doing AWQA plans. May have some other</a:t>
            </a:r>
          </a:p>
        </p:txBody>
      </p:sp>
      <p:sp>
        <p:nvSpPr>
          <p:cNvPr id="4" name="Slide Number Placeholder 3"/>
          <p:cNvSpPr>
            <a:spLocks noGrp="1"/>
          </p:cNvSpPr>
          <p:nvPr>
            <p:ph type="sldNum" sz="quarter" idx="5"/>
          </p:nvPr>
        </p:nvSpPr>
        <p:spPr/>
        <p:txBody>
          <a:bodyPr/>
          <a:lstStyle/>
          <a:p>
            <a:fld id="{08EF534C-7FC0-4F30-BD72-0E9E37361446}" type="slidenum">
              <a:rPr lang="en-US" smtClean="0"/>
              <a:t>12</a:t>
            </a:fld>
            <a:endParaRPr lang="en-US"/>
          </a:p>
        </p:txBody>
      </p:sp>
    </p:spTree>
    <p:extLst>
      <p:ext uri="{BB962C8B-B14F-4D97-AF65-F5344CB8AC3E}">
        <p14:creationId xmlns:p14="http://schemas.microsoft.com/office/powerpoint/2010/main" val="2752185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EF534C-7FC0-4F30-BD72-0E9E37361446}" type="slidenum">
              <a:rPr lang="en-US" smtClean="0"/>
              <a:t>13</a:t>
            </a:fld>
            <a:endParaRPr lang="en-US"/>
          </a:p>
        </p:txBody>
      </p:sp>
    </p:spTree>
    <p:extLst>
      <p:ext uri="{BB962C8B-B14F-4D97-AF65-F5344CB8AC3E}">
        <p14:creationId xmlns:p14="http://schemas.microsoft.com/office/powerpoint/2010/main" val="348260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048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0B6E300-0A13-4A81-945A-7333C271A069}" type="datetimeFigureOut">
              <a:rPr lang="en-US" dirty="0"/>
              <a:t>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6177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671962-1EA4-46E7-BCB0-F36CE46D1A59}" type="datetimeFigureOut">
              <a:rPr lang="en-US" dirty="0"/>
              <a:t>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95189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30BB376-B19C-488D-ABEB-03C7E6E9E3E0}" type="datetimeFigureOut">
              <a:rPr lang="en-US" dirty="0"/>
              <a:t>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extLst>
      <p:ext uri="{BB962C8B-B14F-4D97-AF65-F5344CB8AC3E}">
        <p14:creationId xmlns:p14="http://schemas.microsoft.com/office/powerpoint/2010/main" val="400481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455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D9E2A62-1983-43A1-A163-D8AA46534C80}" type="datetimeFigureOut">
              <a:rPr lang="en-US" dirty="0"/>
              <a:t>2/28/2023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57638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98F3E3B-34E3-4345-B2A1-994B83598A9C}" type="datetimeFigureOut">
              <a:rPr lang="en-US" dirty="0"/>
              <a:t>2/28/2023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74533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dirty="0"/>
              <a:t>2/28/2023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6996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2/28/2023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4347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2/28/2023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4006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2/28/2023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74510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2/28/2023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1308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hyperlink" Target="mailto:Conservation@ky.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Conservation@ky.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Johnna.McHugh@ky.gov" TargetMode="External"/><Relationship Id="rId2" Type="http://schemas.openxmlformats.org/officeDocument/2006/relationships/hyperlink" Target="mailto:Paulette.Akers@ky.gov" TargetMode="External"/><Relationship Id="rId1" Type="http://schemas.openxmlformats.org/officeDocument/2006/relationships/slideLayout" Target="../slideLayouts/slideLayout2.xml"/><Relationship Id="rId4" Type="http://schemas.openxmlformats.org/officeDocument/2006/relationships/hyperlink" Target="mailto:Conservation@ky.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93835-67C3-4D21-B3D9-024C44BA8649}"/>
              </a:ext>
            </a:extLst>
          </p:cNvPr>
          <p:cNvSpPr>
            <a:spLocks noGrp="1"/>
          </p:cNvSpPr>
          <p:nvPr>
            <p:ph type="ctrTitle"/>
          </p:nvPr>
        </p:nvSpPr>
        <p:spPr/>
        <p:txBody>
          <a:bodyPr/>
          <a:lstStyle/>
          <a:p>
            <a:r>
              <a:rPr lang="en-US" dirty="0"/>
              <a:t>Division of Conservation Update</a:t>
            </a:r>
          </a:p>
        </p:txBody>
      </p:sp>
      <p:sp>
        <p:nvSpPr>
          <p:cNvPr id="3" name="Subtitle 2">
            <a:extLst>
              <a:ext uri="{FF2B5EF4-FFF2-40B4-BE49-F238E27FC236}">
                <a16:creationId xmlns:a16="http://schemas.microsoft.com/office/drawing/2014/main" id="{70502DB7-89DB-4E27-8481-16D6EA346D91}"/>
              </a:ext>
            </a:extLst>
          </p:cNvPr>
          <p:cNvSpPr>
            <a:spLocks noGrp="1"/>
          </p:cNvSpPr>
          <p:nvPr>
            <p:ph type="subTitle" idx="1"/>
          </p:nvPr>
        </p:nvSpPr>
        <p:spPr/>
        <p:txBody>
          <a:bodyPr/>
          <a:lstStyle/>
          <a:p>
            <a:r>
              <a:rPr lang="en-US" dirty="0"/>
              <a:t>March 2023</a:t>
            </a:r>
          </a:p>
        </p:txBody>
      </p:sp>
      <p:pic>
        <p:nvPicPr>
          <p:cNvPr id="4" name="Picture 4">
            <a:extLst>
              <a:ext uri="{FF2B5EF4-FFF2-40B4-BE49-F238E27FC236}">
                <a16:creationId xmlns:a16="http://schemas.microsoft.com/office/drawing/2014/main" id="{8BA90F69-D187-41FD-A875-3DC35281D782}"/>
              </a:ext>
            </a:extLst>
          </p:cNvPr>
          <p:cNvPicPr>
            <a:picLocks noChangeAspect="1"/>
          </p:cNvPicPr>
          <p:nvPr/>
        </p:nvPicPr>
        <p:blipFill>
          <a:blip r:embed="rId2"/>
          <a:stretch>
            <a:fillRect/>
          </a:stretch>
        </p:blipFill>
        <p:spPr>
          <a:xfrm>
            <a:off x="8141495" y="3143462"/>
            <a:ext cx="3028949" cy="2999951"/>
          </a:xfrm>
          <a:prstGeom prst="rect">
            <a:avLst/>
          </a:prstGeom>
        </p:spPr>
      </p:pic>
    </p:spTree>
    <p:extLst>
      <p:ext uri="{BB962C8B-B14F-4D97-AF65-F5344CB8AC3E}">
        <p14:creationId xmlns:p14="http://schemas.microsoft.com/office/powerpoint/2010/main" val="1330794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EF29E49-2ECD-145A-644C-CD579B1BC36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11355" y="93306"/>
            <a:ext cx="8392334" cy="61861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FC2913-A263-1BDD-BBB8-14224E291A2A}"/>
              </a:ext>
            </a:extLst>
          </p:cNvPr>
          <p:cNvSpPr txBox="1"/>
          <p:nvPr/>
        </p:nvSpPr>
        <p:spPr>
          <a:xfrm>
            <a:off x="1922105" y="6395362"/>
            <a:ext cx="8490857" cy="369332"/>
          </a:xfrm>
          <a:prstGeom prst="rect">
            <a:avLst/>
          </a:prstGeom>
          <a:noFill/>
        </p:spPr>
        <p:txBody>
          <a:bodyPr wrap="square" rtlCol="0">
            <a:spAutoFit/>
          </a:bodyPr>
          <a:lstStyle/>
          <a:p>
            <a:r>
              <a:rPr lang="en-US" dirty="0"/>
              <a:t>eec.ky.gov/</a:t>
            </a:r>
            <a:r>
              <a:rPr lang="en-US" dirty="0" err="1"/>
              <a:t>AgWater</a:t>
            </a:r>
            <a:r>
              <a:rPr lang="en-US" dirty="0"/>
              <a:t>      More than 2700 online plans done since 6/1/21!</a:t>
            </a:r>
          </a:p>
        </p:txBody>
      </p:sp>
    </p:spTree>
    <p:extLst>
      <p:ext uri="{BB962C8B-B14F-4D97-AF65-F5344CB8AC3E}">
        <p14:creationId xmlns:p14="http://schemas.microsoft.com/office/powerpoint/2010/main" val="2262752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6B35-224B-AE96-BEAF-9B966CC1B064}"/>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441F5775-2490-BDBF-38AF-D47314EEB000}"/>
              </a:ext>
            </a:extLst>
          </p:cNvPr>
          <p:cNvPicPr>
            <a:picLocks noGrp="1" noChangeAspect="1"/>
          </p:cNvPicPr>
          <p:nvPr>
            <p:ph idx="1"/>
          </p:nvPr>
        </p:nvPicPr>
        <p:blipFill>
          <a:blip r:embed="rId3"/>
          <a:stretch>
            <a:fillRect/>
          </a:stretch>
        </p:blipFill>
        <p:spPr>
          <a:xfrm>
            <a:off x="112397" y="284056"/>
            <a:ext cx="3911039" cy="6058277"/>
          </a:xfrm>
        </p:spPr>
      </p:pic>
      <p:pic>
        <p:nvPicPr>
          <p:cNvPr id="9" name="Picture 8">
            <a:extLst>
              <a:ext uri="{FF2B5EF4-FFF2-40B4-BE49-F238E27FC236}">
                <a16:creationId xmlns:a16="http://schemas.microsoft.com/office/drawing/2014/main" id="{E815B456-F4EF-174C-8754-95D86D23D719}"/>
              </a:ext>
            </a:extLst>
          </p:cNvPr>
          <p:cNvPicPr>
            <a:picLocks noChangeAspect="1"/>
          </p:cNvPicPr>
          <p:nvPr/>
        </p:nvPicPr>
        <p:blipFill>
          <a:blip r:embed="rId4"/>
          <a:stretch>
            <a:fillRect/>
          </a:stretch>
        </p:blipFill>
        <p:spPr>
          <a:xfrm>
            <a:off x="3911038" y="231509"/>
            <a:ext cx="4060929" cy="6245157"/>
          </a:xfrm>
          <a:prstGeom prst="rect">
            <a:avLst/>
          </a:prstGeom>
        </p:spPr>
      </p:pic>
      <p:pic>
        <p:nvPicPr>
          <p:cNvPr id="11" name="Picture 10">
            <a:extLst>
              <a:ext uri="{FF2B5EF4-FFF2-40B4-BE49-F238E27FC236}">
                <a16:creationId xmlns:a16="http://schemas.microsoft.com/office/drawing/2014/main" id="{AEB032E2-F7C8-1168-0160-09C51240F436}"/>
              </a:ext>
            </a:extLst>
          </p:cNvPr>
          <p:cNvPicPr>
            <a:picLocks noChangeAspect="1"/>
          </p:cNvPicPr>
          <p:nvPr/>
        </p:nvPicPr>
        <p:blipFill>
          <a:blip r:embed="rId5"/>
          <a:stretch>
            <a:fillRect/>
          </a:stretch>
        </p:blipFill>
        <p:spPr>
          <a:xfrm>
            <a:off x="7971967" y="134233"/>
            <a:ext cx="4161168" cy="6439710"/>
          </a:xfrm>
          <a:prstGeom prst="rect">
            <a:avLst/>
          </a:prstGeom>
        </p:spPr>
      </p:pic>
      <p:sp>
        <p:nvSpPr>
          <p:cNvPr id="12" name="TextBox 11">
            <a:extLst>
              <a:ext uri="{FF2B5EF4-FFF2-40B4-BE49-F238E27FC236}">
                <a16:creationId xmlns:a16="http://schemas.microsoft.com/office/drawing/2014/main" id="{DA2A6777-4EDD-7946-95CE-0F509EC3C961}"/>
              </a:ext>
            </a:extLst>
          </p:cNvPr>
          <p:cNvSpPr txBox="1"/>
          <p:nvPr/>
        </p:nvSpPr>
        <p:spPr>
          <a:xfrm>
            <a:off x="112397" y="6545257"/>
            <a:ext cx="11508473" cy="369332"/>
          </a:xfrm>
          <a:prstGeom prst="rect">
            <a:avLst/>
          </a:prstGeom>
          <a:noFill/>
        </p:spPr>
        <p:txBody>
          <a:bodyPr wrap="square" rtlCol="0">
            <a:spAutoFit/>
          </a:bodyPr>
          <a:lstStyle/>
          <a:p>
            <a:r>
              <a:rPr lang="en-US" dirty="0"/>
              <a:t>https://eec.ky.gov/Natural-Resources/Conservation/Pages/Best-Management-Practices.aspx</a:t>
            </a:r>
          </a:p>
        </p:txBody>
      </p:sp>
    </p:spTree>
    <p:extLst>
      <p:ext uri="{BB962C8B-B14F-4D97-AF65-F5344CB8AC3E}">
        <p14:creationId xmlns:p14="http://schemas.microsoft.com/office/powerpoint/2010/main" val="2189929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AC509-18FE-5770-0641-B373F7EE39A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52A258D5-4F79-52AF-461D-AD4692542FF4}"/>
              </a:ext>
            </a:extLst>
          </p:cNvPr>
          <p:cNvPicPr>
            <a:picLocks noGrp="1" noChangeAspect="1"/>
          </p:cNvPicPr>
          <p:nvPr>
            <p:ph idx="1"/>
          </p:nvPr>
        </p:nvPicPr>
        <p:blipFill>
          <a:blip r:embed="rId3"/>
          <a:stretch>
            <a:fillRect/>
          </a:stretch>
        </p:blipFill>
        <p:spPr>
          <a:xfrm>
            <a:off x="330053" y="173702"/>
            <a:ext cx="11592853" cy="6187064"/>
          </a:xfrm>
        </p:spPr>
      </p:pic>
      <p:pic>
        <p:nvPicPr>
          <p:cNvPr id="5" name="Picture 5">
            <a:extLst>
              <a:ext uri="{FF2B5EF4-FFF2-40B4-BE49-F238E27FC236}">
                <a16:creationId xmlns:a16="http://schemas.microsoft.com/office/drawing/2014/main" id="{B98F348A-5555-50C9-EAE0-C585C37FB02E}"/>
              </a:ext>
            </a:extLst>
          </p:cNvPr>
          <p:cNvPicPr>
            <a:picLocks noChangeAspect="1"/>
          </p:cNvPicPr>
          <p:nvPr/>
        </p:nvPicPr>
        <p:blipFill>
          <a:blip r:embed="rId4"/>
          <a:stretch>
            <a:fillRect/>
          </a:stretch>
        </p:blipFill>
        <p:spPr>
          <a:xfrm>
            <a:off x="10116127" y="4064521"/>
            <a:ext cx="1773382" cy="2619777"/>
          </a:xfrm>
          <a:prstGeom prst="rect">
            <a:avLst/>
          </a:prstGeom>
        </p:spPr>
      </p:pic>
    </p:spTree>
    <p:extLst>
      <p:ext uri="{BB962C8B-B14F-4D97-AF65-F5344CB8AC3E}">
        <p14:creationId xmlns:p14="http://schemas.microsoft.com/office/powerpoint/2010/main" val="1623256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5D607-7005-B6AF-51EF-65BA035F7E29}"/>
              </a:ext>
            </a:extLst>
          </p:cNvPr>
          <p:cNvSpPr>
            <a:spLocks noGrp="1"/>
          </p:cNvSpPr>
          <p:nvPr>
            <p:ph type="title"/>
          </p:nvPr>
        </p:nvSpPr>
        <p:spPr/>
        <p:txBody>
          <a:bodyPr/>
          <a:lstStyle/>
          <a:p>
            <a:r>
              <a:rPr lang="en-US" dirty="0"/>
              <a:t>Nutrient Management Plans</a:t>
            </a:r>
          </a:p>
        </p:txBody>
      </p:sp>
      <p:sp>
        <p:nvSpPr>
          <p:cNvPr id="3" name="Content Placeholder 2">
            <a:extLst>
              <a:ext uri="{FF2B5EF4-FFF2-40B4-BE49-F238E27FC236}">
                <a16:creationId xmlns:a16="http://schemas.microsoft.com/office/drawing/2014/main" id="{54EC38EE-AC36-6735-EE20-CB0D1365335B}"/>
              </a:ext>
            </a:extLst>
          </p:cNvPr>
          <p:cNvSpPr>
            <a:spLocks noGrp="1"/>
          </p:cNvSpPr>
          <p:nvPr>
            <p:ph idx="1"/>
          </p:nvPr>
        </p:nvSpPr>
        <p:spPr/>
        <p:txBody>
          <a:bodyPr>
            <a:normAutofit lnSpcReduction="10000"/>
          </a:bodyPr>
          <a:lstStyle/>
          <a:p>
            <a:r>
              <a:rPr lang="en-US" sz="2800" dirty="0"/>
              <a:t>If you have a farmer that needs a Ky Nutrient Management Plan (not a CNMP), send the request to </a:t>
            </a:r>
            <a:r>
              <a:rPr lang="en-US" sz="2800" dirty="0">
                <a:hlinkClick r:id="rId3"/>
              </a:rPr>
              <a:t>Conservation@ky.gov</a:t>
            </a:r>
            <a:endParaRPr lang="en-US" sz="2800" dirty="0"/>
          </a:p>
          <a:p>
            <a:r>
              <a:rPr lang="en-US" sz="2800" dirty="0"/>
              <a:t>When you submit the request, have them start gathering information. </a:t>
            </a:r>
          </a:p>
          <a:p>
            <a:pPr lvl="1">
              <a:buFont typeface="Arial" panose="020B0604020202020204" pitchFamily="34" charset="0"/>
              <a:buChar char="•"/>
            </a:pPr>
            <a:r>
              <a:rPr lang="en-US" sz="2400" dirty="0"/>
              <a:t>Recent soil test for fields where manure is currently spread and a map of those fields</a:t>
            </a:r>
          </a:p>
          <a:p>
            <a:pPr lvl="1">
              <a:buFont typeface="Arial" panose="020B0604020202020204" pitchFamily="34" charset="0"/>
              <a:buChar char="•"/>
            </a:pPr>
            <a:r>
              <a:rPr lang="en-US" sz="2400" dirty="0"/>
              <a:t>Manure samples </a:t>
            </a:r>
          </a:p>
          <a:p>
            <a:pPr lvl="1">
              <a:buFont typeface="Arial" panose="020B0604020202020204" pitchFamily="34" charset="0"/>
              <a:buChar char="•"/>
            </a:pPr>
            <a:r>
              <a:rPr lang="en-US" sz="2400" dirty="0"/>
              <a:t>Animal numbers</a:t>
            </a:r>
          </a:p>
          <a:p>
            <a:pPr lvl="1">
              <a:buFont typeface="Arial" panose="020B0604020202020204" pitchFamily="34" charset="0"/>
              <a:buChar char="•"/>
            </a:pPr>
            <a:r>
              <a:rPr lang="en-US" sz="2400" dirty="0"/>
              <a:t>Feeding facilities and rations</a:t>
            </a:r>
          </a:p>
          <a:p>
            <a:pPr lvl="1">
              <a:buFont typeface="Arial" panose="020B0604020202020204" pitchFamily="34" charset="0"/>
              <a:buChar char="•"/>
            </a:pPr>
            <a:r>
              <a:rPr lang="en-US" sz="2400" dirty="0"/>
              <a:t>Manure storage information – </a:t>
            </a:r>
            <a:r>
              <a:rPr lang="en-US" sz="2400" dirty="0" err="1"/>
              <a:t>stackpad</a:t>
            </a:r>
            <a:r>
              <a:rPr lang="en-US" sz="2400" dirty="0"/>
              <a:t> or lagoon </a:t>
            </a:r>
          </a:p>
        </p:txBody>
      </p:sp>
    </p:spTree>
    <p:extLst>
      <p:ext uri="{BB962C8B-B14F-4D97-AF65-F5344CB8AC3E}">
        <p14:creationId xmlns:p14="http://schemas.microsoft.com/office/powerpoint/2010/main" val="3717969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42AD-498F-4994-9D71-CAB44017B285}"/>
              </a:ext>
            </a:extLst>
          </p:cNvPr>
          <p:cNvSpPr>
            <a:spLocks noGrp="1"/>
          </p:cNvSpPr>
          <p:nvPr>
            <p:ph type="title"/>
          </p:nvPr>
        </p:nvSpPr>
        <p:spPr/>
        <p:txBody>
          <a:bodyPr/>
          <a:lstStyle/>
          <a:p>
            <a:r>
              <a:rPr lang="en-US" dirty="0"/>
              <a:t>Trainings</a:t>
            </a:r>
          </a:p>
        </p:txBody>
      </p:sp>
      <p:sp>
        <p:nvSpPr>
          <p:cNvPr id="3" name="Content Placeholder 2">
            <a:extLst>
              <a:ext uri="{FF2B5EF4-FFF2-40B4-BE49-F238E27FC236}">
                <a16:creationId xmlns:a16="http://schemas.microsoft.com/office/drawing/2014/main" id="{6FE7914D-9D67-47C3-B8CD-9405B8A795E2}"/>
              </a:ext>
            </a:extLst>
          </p:cNvPr>
          <p:cNvSpPr>
            <a:spLocks noGrp="1"/>
          </p:cNvSpPr>
          <p:nvPr>
            <p:ph idx="1"/>
          </p:nvPr>
        </p:nvSpPr>
        <p:spPr/>
        <p:txBody>
          <a:bodyPr vert="horz" lIns="91440" tIns="45720" rIns="91440" bIns="45720" rtlCol="0" anchor="t">
            <a:normAutofit/>
          </a:bodyPr>
          <a:lstStyle/>
          <a:p>
            <a:pPr>
              <a:buFont typeface="Arial" panose="020B0604020202020204" pitchFamily="34" charset="0"/>
              <a:buChar char="•"/>
            </a:pPr>
            <a:r>
              <a:rPr lang="en-US" sz="3200" dirty="0"/>
              <a:t>Ten-minute trainings – focus on high priority cost share practices</a:t>
            </a:r>
          </a:p>
          <a:p>
            <a:pPr>
              <a:buFont typeface="Arial" panose="020B0604020202020204" pitchFamily="34" charset="0"/>
              <a:buChar char="•"/>
            </a:pPr>
            <a:r>
              <a:rPr lang="en-US" sz="3200" dirty="0"/>
              <a:t>If you have a topic of interest, please let your field rep know or email </a:t>
            </a:r>
            <a:r>
              <a:rPr lang="en-US" sz="3200" dirty="0">
                <a:hlinkClick r:id="rId2"/>
              </a:rPr>
              <a:t>Conservation@ky.gov</a:t>
            </a:r>
            <a:endParaRPr lang="en-US" sz="3200" dirty="0"/>
          </a:p>
          <a:p>
            <a:endParaRPr lang="en-US" dirty="0"/>
          </a:p>
        </p:txBody>
      </p:sp>
    </p:spTree>
    <p:extLst>
      <p:ext uri="{BB962C8B-B14F-4D97-AF65-F5344CB8AC3E}">
        <p14:creationId xmlns:p14="http://schemas.microsoft.com/office/powerpoint/2010/main" val="3944084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6AE7C-659B-4941-9E28-D31C0B482959}"/>
              </a:ext>
            </a:extLst>
          </p:cNvPr>
          <p:cNvSpPr>
            <a:spLocks noGrp="1"/>
          </p:cNvSpPr>
          <p:nvPr>
            <p:ph type="title"/>
          </p:nvPr>
        </p:nvSpPr>
        <p:spPr/>
        <p:txBody>
          <a:bodyPr>
            <a:normAutofit/>
          </a:bodyPr>
          <a:lstStyle/>
          <a:p>
            <a:r>
              <a:rPr lang="en-US" sz="4800" dirty="0"/>
              <a:t>Questions</a:t>
            </a:r>
          </a:p>
        </p:txBody>
      </p:sp>
      <p:sp>
        <p:nvSpPr>
          <p:cNvPr id="3" name="Content Placeholder 2">
            <a:extLst>
              <a:ext uri="{FF2B5EF4-FFF2-40B4-BE49-F238E27FC236}">
                <a16:creationId xmlns:a16="http://schemas.microsoft.com/office/drawing/2014/main" id="{C764A0A2-7A55-4951-9DCC-9C5C3C986BDA}"/>
              </a:ext>
            </a:extLst>
          </p:cNvPr>
          <p:cNvSpPr>
            <a:spLocks noGrp="1"/>
          </p:cNvSpPr>
          <p:nvPr>
            <p:ph idx="1"/>
          </p:nvPr>
        </p:nvSpPr>
        <p:spPr/>
        <p:txBody>
          <a:bodyPr/>
          <a:lstStyle/>
          <a:p>
            <a:pPr marL="0" indent="0" algn="ctr">
              <a:buNone/>
            </a:pPr>
            <a:r>
              <a:rPr lang="en-US" sz="2800" dirty="0">
                <a:hlinkClick r:id="rId2"/>
              </a:rPr>
              <a:t>Paulette.Akers@ky.gov</a:t>
            </a:r>
            <a:endParaRPr lang="en-US" sz="2800" dirty="0"/>
          </a:p>
          <a:p>
            <a:pPr marL="0" indent="0" algn="ctr">
              <a:buNone/>
            </a:pPr>
            <a:r>
              <a:rPr lang="en-US" sz="2800" dirty="0"/>
              <a:t>502-782-6300</a:t>
            </a:r>
          </a:p>
          <a:p>
            <a:pPr marL="0" indent="0" algn="ctr">
              <a:buNone/>
            </a:pPr>
            <a:r>
              <a:rPr lang="en-US" sz="2800" dirty="0">
                <a:hlinkClick r:id="rId3"/>
              </a:rPr>
              <a:t>Johnna.McHugh@ky.gov</a:t>
            </a:r>
            <a:endParaRPr lang="en-US" sz="2800" dirty="0"/>
          </a:p>
          <a:p>
            <a:pPr marL="0" indent="0" algn="ctr">
              <a:buNone/>
            </a:pPr>
            <a:r>
              <a:rPr lang="en-US" sz="2800" dirty="0"/>
              <a:t>502-782-6703</a:t>
            </a:r>
          </a:p>
          <a:p>
            <a:pPr marL="0" indent="0" algn="ctr">
              <a:buNone/>
            </a:pPr>
            <a:endParaRPr lang="en-US" sz="2800" dirty="0"/>
          </a:p>
          <a:p>
            <a:pPr marL="0" indent="0" algn="ctr">
              <a:buNone/>
            </a:pPr>
            <a:r>
              <a:rPr lang="en-US" sz="4000" dirty="0">
                <a:hlinkClick r:id="rId4"/>
              </a:rPr>
              <a:t>Conservation@ky.gov</a:t>
            </a:r>
            <a:endParaRPr lang="en-US" sz="4000" dirty="0"/>
          </a:p>
          <a:p>
            <a:endParaRPr lang="en-US" dirty="0"/>
          </a:p>
        </p:txBody>
      </p:sp>
    </p:spTree>
    <p:extLst>
      <p:ext uri="{BB962C8B-B14F-4D97-AF65-F5344CB8AC3E}">
        <p14:creationId xmlns:p14="http://schemas.microsoft.com/office/powerpoint/2010/main" val="3925458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C76B6A-1972-4538-A9F2-06E730D69DC1}"/>
              </a:ext>
            </a:extLst>
          </p:cNvPr>
          <p:cNvSpPr>
            <a:spLocks noGrp="1"/>
          </p:cNvSpPr>
          <p:nvPr>
            <p:ph type="title"/>
          </p:nvPr>
        </p:nvSpPr>
        <p:spPr>
          <a:xfrm>
            <a:off x="990932" y="286603"/>
            <a:ext cx="6750987" cy="1450757"/>
          </a:xfrm>
        </p:spPr>
        <p:txBody>
          <a:bodyPr>
            <a:normAutofit/>
          </a:bodyPr>
          <a:lstStyle/>
          <a:p>
            <a:r>
              <a:rPr lang="en-US" dirty="0">
                <a:solidFill>
                  <a:schemeClr val="tx1"/>
                </a:solidFill>
              </a:rPr>
              <a:t>FY23 Cost Share</a:t>
            </a:r>
          </a:p>
        </p:txBody>
      </p:sp>
      <p:sp>
        <p:nvSpPr>
          <p:cNvPr id="3" name="Content Placeholder 2">
            <a:extLst>
              <a:ext uri="{FF2B5EF4-FFF2-40B4-BE49-F238E27FC236}">
                <a16:creationId xmlns:a16="http://schemas.microsoft.com/office/drawing/2014/main" id="{6A4B67D1-C569-4773-8C11-E42380EA99B6}"/>
              </a:ext>
            </a:extLst>
          </p:cNvPr>
          <p:cNvSpPr>
            <a:spLocks noGrp="1"/>
          </p:cNvSpPr>
          <p:nvPr>
            <p:ph idx="1"/>
          </p:nvPr>
        </p:nvSpPr>
        <p:spPr>
          <a:xfrm>
            <a:off x="1044204" y="2023962"/>
            <a:ext cx="6697715" cy="3845131"/>
          </a:xfrm>
        </p:spPr>
        <p:txBody>
          <a:bodyPr vert="horz" lIns="0" tIns="45720" rIns="0" bIns="45720" rtlCol="0" anchor="t">
            <a:normAutofit/>
          </a:bodyPr>
          <a:lstStyle/>
          <a:p>
            <a:pPr>
              <a:buFont typeface="Arial" panose="020B0604020202020204" pitchFamily="34" charset="0"/>
              <a:buChar char="•"/>
            </a:pPr>
            <a:r>
              <a:rPr lang="en-US" sz="3200" dirty="0"/>
              <a:t>345 projects</a:t>
            </a:r>
            <a:endParaRPr lang="en-US" sz="3200" dirty="0">
              <a:cs typeface="Calibri"/>
            </a:endParaRPr>
          </a:p>
          <a:p>
            <a:pPr>
              <a:buFont typeface="Arial" panose="020B0604020202020204" pitchFamily="34" charset="0"/>
              <a:buChar char="•"/>
            </a:pPr>
            <a:r>
              <a:rPr lang="en-US" sz="3200" dirty="0"/>
              <a:t>$4.2 million awarded</a:t>
            </a:r>
            <a:endParaRPr lang="en-US" sz="3200" dirty="0">
              <a:cs typeface="Calibri"/>
            </a:endParaRPr>
          </a:p>
          <a:p>
            <a:pPr>
              <a:buFont typeface="Arial" panose="020B0604020202020204" pitchFamily="34" charset="0"/>
              <a:buChar char="•"/>
            </a:pPr>
            <a:r>
              <a:rPr lang="en-US" sz="3200" dirty="0"/>
              <a:t>Funds are based on the score of the individual application</a:t>
            </a:r>
            <a:endParaRPr lang="en-US" sz="3200" dirty="0">
              <a:cs typeface="Calibri"/>
            </a:endParaRPr>
          </a:p>
          <a:p>
            <a:pPr>
              <a:buFont typeface="Arial" panose="020B0604020202020204" pitchFamily="34" charset="0"/>
              <a:buChar char="•"/>
            </a:pPr>
            <a:r>
              <a:rPr lang="en-US" sz="3200" dirty="0"/>
              <a:t>The fewer funds that are available, the higher the score must be to receive funding</a:t>
            </a:r>
            <a:endParaRPr lang="en-US" sz="3200" dirty="0">
              <a:cs typeface="Calibri"/>
            </a:endParaRPr>
          </a:p>
          <a:p>
            <a:endParaRPr lang="en-US" dirty="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6781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588D6-4AA2-43F3-AEEC-86D4E4650763}"/>
              </a:ext>
            </a:extLst>
          </p:cNvPr>
          <p:cNvSpPr>
            <a:spLocks noGrp="1"/>
          </p:cNvSpPr>
          <p:nvPr>
            <p:ph type="title"/>
          </p:nvPr>
        </p:nvSpPr>
        <p:spPr/>
        <p:txBody>
          <a:bodyPr/>
          <a:lstStyle/>
          <a:p>
            <a:r>
              <a:rPr lang="en-US" sz="4400" dirty="0"/>
              <a:t>FY23 Cost Share</a:t>
            </a:r>
            <a:endParaRPr lang="en-US" dirty="0"/>
          </a:p>
        </p:txBody>
      </p:sp>
      <p:sp>
        <p:nvSpPr>
          <p:cNvPr id="3" name="Content Placeholder 2">
            <a:extLst>
              <a:ext uri="{FF2B5EF4-FFF2-40B4-BE49-F238E27FC236}">
                <a16:creationId xmlns:a16="http://schemas.microsoft.com/office/drawing/2014/main" id="{C6FA7CA5-0271-412F-90A1-C84F01A5CC78}"/>
              </a:ext>
            </a:extLst>
          </p:cNvPr>
          <p:cNvSpPr>
            <a:spLocks noGrp="1"/>
          </p:cNvSpPr>
          <p:nvPr>
            <p:ph idx="1"/>
          </p:nvPr>
        </p:nvSpPr>
        <p:spPr>
          <a:xfrm>
            <a:off x="1107282" y="1869363"/>
            <a:ext cx="9908589" cy="4226637"/>
          </a:xfrm>
        </p:spPr>
        <p:txBody>
          <a:bodyPr/>
          <a:lstStyle/>
          <a:p>
            <a:r>
              <a:rPr lang="en-US" sz="3200" dirty="0"/>
              <a:t>Cost share is awarded based on the individual application</a:t>
            </a:r>
          </a:p>
          <a:p>
            <a:pPr lvl="1"/>
            <a:r>
              <a:rPr lang="en-US" sz="2800" dirty="0"/>
              <a:t>Prevention of soil erosion</a:t>
            </a:r>
          </a:p>
          <a:p>
            <a:pPr lvl="1"/>
            <a:r>
              <a:rPr lang="en-US" sz="2800" dirty="0"/>
              <a:t>Protection of water quality</a:t>
            </a:r>
          </a:p>
          <a:p>
            <a:pPr lvl="1"/>
            <a:r>
              <a:rPr lang="en-US" sz="2800" dirty="0"/>
              <a:t>Priority given to animal manure (per the statute)</a:t>
            </a:r>
          </a:p>
          <a:p>
            <a:r>
              <a:rPr lang="en-US" sz="3200" dirty="0"/>
              <a:t>Cost share is very competitive</a:t>
            </a:r>
          </a:p>
          <a:p>
            <a:pPr lvl="1"/>
            <a:r>
              <a:rPr lang="en-US" sz="2800" dirty="0"/>
              <a:t>$12.9m in applications</a:t>
            </a:r>
          </a:p>
          <a:p>
            <a:pPr lvl="1"/>
            <a:r>
              <a:rPr lang="en-US" sz="2800" dirty="0"/>
              <a:t>$4.2m in award</a:t>
            </a:r>
          </a:p>
          <a:p>
            <a:pPr marL="45720" indent="0">
              <a:buNone/>
            </a:pPr>
            <a:endParaRPr lang="en-US" sz="3000" dirty="0"/>
          </a:p>
        </p:txBody>
      </p:sp>
    </p:spTree>
    <p:extLst>
      <p:ext uri="{BB962C8B-B14F-4D97-AF65-F5344CB8AC3E}">
        <p14:creationId xmlns:p14="http://schemas.microsoft.com/office/powerpoint/2010/main" val="1569943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CF75-6773-49AB-947E-90FC930687CF}"/>
              </a:ext>
            </a:extLst>
          </p:cNvPr>
          <p:cNvSpPr>
            <a:spLocks noGrp="1"/>
          </p:cNvSpPr>
          <p:nvPr>
            <p:ph type="title"/>
          </p:nvPr>
        </p:nvSpPr>
        <p:spPr/>
        <p:txBody>
          <a:bodyPr anchor="ctr">
            <a:normAutofit/>
          </a:bodyPr>
          <a:lstStyle/>
          <a:p>
            <a:r>
              <a:rPr lang="en-US" sz="3600" dirty="0">
                <a:solidFill>
                  <a:srgbClr val="FFFFFF"/>
                </a:solidFill>
              </a:rPr>
              <a:t>Cost Share</a:t>
            </a:r>
          </a:p>
        </p:txBody>
      </p:sp>
      <p:graphicFrame>
        <p:nvGraphicFramePr>
          <p:cNvPr id="5" name="Content Placeholder 2">
            <a:extLst>
              <a:ext uri="{FF2B5EF4-FFF2-40B4-BE49-F238E27FC236}">
                <a16:creationId xmlns:a16="http://schemas.microsoft.com/office/drawing/2014/main" id="{EA5E5A78-7C7D-4C7C-A179-A69C2A1A4599}"/>
              </a:ext>
            </a:extLst>
          </p:cNvPr>
          <p:cNvGraphicFramePr>
            <a:graphicFrameLocks noGrp="1"/>
          </p:cNvGraphicFramePr>
          <p:nvPr>
            <p:ph idx="1"/>
            <p:extLst>
              <p:ext uri="{D42A27DB-BD31-4B8C-83A1-F6EECF244321}">
                <p14:modId xmlns:p14="http://schemas.microsoft.com/office/powerpoint/2010/main" val="2781627498"/>
              </p:ext>
            </p:extLst>
          </p:nvPr>
        </p:nvGraphicFramePr>
        <p:xfrm>
          <a:off x="4583151" y="345688"/>
          <a:ext cx="7151649" cy="6200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500E4B03-B1BE-BA5B-1404-9F383FA4191C}"/>
              </a:ext>
            </a:extLst>
          </p:cNvPr>
          <p:cNvSpPr>
            <a:spLocks noGrp="1"/>
          </p:cNvSpPr>
          <p:nvPr>
            <p:ph type="body" sz="half" idx="2"/>
          </p:nvPr>
        </p:nvSpPr>
        <p:spPr>
          <a:xfrm>
            <a:off x="457200" y="2880359"/>
            <a:ext cx="3200400" cy="3424845"/>
          </a:xfrm>
        </p:spPr>
        <p:txBody>
          <a:bodyPr/>
          <a:lstStyle/>
          <a:p>
            <a:r>
              <a:rPr lang="en-US" dirty="0"/>
              <a:t> </a:t>
            </a:r>
          </a:p>
        </p:txBody>
      </p:sp>
    </p:spTree>
    <p:extLst>
      <p:ext uri="{BB962C8B-B14F-4D97-AF65-F5344CB8AC3E}">
        <p14:creationId xmlns:p14="http://schemas.microsoft.com/office/powerpoint/2010/main" val="1824304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983BA-B6B2-41ED-BEAA-155ED9885940}"/>
              </a:ext>
            </a:extLst>
          </p:cNvPr>
          <p:cNvSpPr>
            <a:spLocks noGrp="1"/>
          </p:cNvSpPr>
          <p:nvPr>
            <p:ph type="title"/>
          </p:nvPr>
        </p:nvSpPr>
        <p:spPr/>
        <p:txBody>
          <a:bodyPr>
            <a:normAutofit/>
          </a:bodyPr>
          <a:lstStyle/>
          <a:p>
            <a:r>
              <a:rPr lang="en-US" sz="4800" dirty="0"/>
              <a:t>FY23 map</a:t>
            </a:r>
          </a:p>
        </p:txBody>
      </p:sp>
      <p:pic>
        <p:nvPicPr>
          <p:cNvPr id="7" name="Content Placeholder 6">
            <a:extLst>
              <a:ext uri="{FF2B5EF4-FFF2-40B4-BE49-F238E27FC236}">
                <a16:creationId xmlns:a16="http://schemas.microsoft.com/office/drawing/2014/main" id="{216FB0E8-2F7F-81D8-A47B-4A689B459C2E}"/>
              </a:ext>
            </a:extLst>
          </p:cNvPr>
          <p:cNvPicPr>
            <a:picLocks noGrp="1" noChangeAspect="1"/>
          </p:cNvPicPr>
          <p:nvPr>
            <p:ph idx="1"/>
          </p:nvPr>
        </p:nvPicPr>
        <p:blipFill>
          <a:blip r:embed="rId3"/>
          <a:stretch>
            <a:fillRect/>
          </a:stretch>
        </p:blipFill>
        <p:spPr>
          <a:xfrm>
            <a:off x="1366242" y="1846263"/>
            <a:ext cx="8930614" cy="4306887"/>
          </a:xfrm>
          <a:prstGeom prst="rect">
            <a:avLst/>
          </a:prstGeom>
        </p:spPr>
      </p:pic>
    </p:spTree>
    <p:extLst>
      <p:ext uri="{BB962C8B-B14F-4D97-AF65-F5344CB8AC3E}">
        <p14:creationId xmlns:p14="http://schemas.microsoft.com/office/powerpoint/2010/main" val="2110324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3E2DB7D-85DF-4C34-934E-71858CB6617F}"/>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Cost Share</a:t>
            </a:r>
          </a:p>
        </p:txBody>
      </p:sp>
      <p:sp>
        <p:nvSpPr>
          <p:cNvPr id="13" name="Rectangle 1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FDFBD6A7-D261-40E5-8893-C30CDA436EB5}"/>
              </a:ext>
            </a:extLst>
          </p:cNvPr>
          <p:cNvGraphicFramePr>
            <a:graphicFrameLocks noGrp="1"/>
          </p:cNvGraphicFramePr>
          <p:nvPr>
            <p:ph idx="1"/>
            <p:extLst>
              <p:ext uri="{D42A27DB-BD31-4B8C-83A1-F6EECF244321}">
                <p14:modId xmlns:p14="http://schemas.microsoft.com/office/powerpoint/2010/main" val="516950644"/>
              </p:ext>
            </p:extLst>
          </p:nvPr>
        </p:nvGraphicFramePr>
        <p:xfrm>
          <a:off x="4741863" y="139701"/>
          <a:ext cx="6797675" cy="6638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3851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DC662F0-1220-44D2-B2E1-44F6BB501A6F}"/>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Cost Share Dates</a:t>
            </a:r>
          </a:p>
        </p:txBody>
      </p:sp>
      <p:sp>
        <p:nvSpPr>
          <p:cNvPr id="13" name="Rectangle 1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C6F2D711-FA55-4275-829E-F722B09D05DF}"/>
              </a:ext>
            </a:extLst>
          </p:cNvPr>
          <p:cNvGraphicFramePr>
            <a:graphicFrameLocks noGrp="1"/>
          </p:cNvGraphicFramePr>
          <p:nvPr>
            <p:ph idx="1"/>
            <p:extLst>
              <p:ext uri="{D42A27DB-BD31-4B8C-83A1-F6EECF244321}">
                <p14:modId xmlns:p14="http://schemas.microsoft.com/office/powerpoint/2010/main" val="251298100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2705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34DF5-70DA-0EB1-ED1D-4FC589307ABD}"/>
              </a:ext>
            </a:extLst>
          </p:cNvPr>
          <p:cNvSpPr>
            <a:spLocks noGrp="1"/>
          </p:cNvSpPr>
          <p:nvPr>
            <p:ph type="title"/>
          </p:nvPr>
        </p:nvSpPr>
        <p:spPr/>
        <p:txBody>
          <a:bodyPr/>
          <a:lstStyle/>
          <a:p>
            <a:r>
              <a:rPr lang="en-US" dirty="0"/>
              <a:t>Audits</a:t>
            </a:r>
          </a:p>
        </p:txBody>
      </p:sp>
      <p:sp>
        <p:nvSpPr>
          <p:cNvPr id="3" name="Content Placeholder 2">
            <a:extLst>
              <a:ext uri="{FF2B5EF4-FFF2-40B4-BE49-F238E27FC236}">
                <a16:creationId xmlns:a16="http://schemas.microsoft.com/office/drawing/2014/main" id="{6A057345-6FE9-1452-8A74-72459221F4A7}"/>
              </a:ext>
            </a:extLst>
          </p:cNvPr>
          <p:cNvSpPr>
            <a:spLocks noGrp="1"/>
          </p:cNvSpPr>
          <p:nvPr>
            <p:ph idx="1"/>
          </p:nvPr>
        </p:nvSpPr>
        <p:spPr/>
        <p:txBody>
          <a:bodyPr/>
          <a:lstStyle/>
          <a:p>
            <a:pPr>
              <a:buFont typeface="Arial" panose="020B0604020202020204" pitchFamily="34" charset="0"/>
              <a:buChar char="•"/>
            </a:pPr>
            <a:r>
              <a:rPr lang="en-US" sz="3200" dirty="0"/>
              <a:t>Working with Tichenor to get all of the FY20, FY21 and FY22 complete</a:t>
            </a:r>
          </a:p>
          <a:p>
            <a:pPr>
              <a:buFont typeface="Arial" panose="020B0604020202020204" pitchFamily="34" charset="0"/>
              <a:buChar char="•"/>
            </a:pPr>
            <a:r>
              <a:rPr lang="en-US" sz="3200" dirty="0"/>
              <a:t>Modifying Tichenor contract to add all of the special audits. This modification doesn’t come out of direct aid.</a:t>
            </a:r>
          </a:p>
          <a:p>
            <a:pPr>
              <a:buFont typeface="Arial" panose="020B0604020202020204" pitchFamily="34" charset="0"/>
              <a:buChar char="•"/>
            </a:pPr>
            <a:r>
              <a:rPr lang="en-US" sz="3200" dirty="0"/>
              <a:t>Special audits (over $500k) from FY20, FY21 and FY22 were recently billed</a:t>
            </a:r>
          </a:p>
          <a:p>
            <a:endParaRPr lang="en-US" dirty="0"/>
          </a:p>
        </p:txBody>
      </p:sp>
    </p:spTree>
    <p:extLst>
      <p:ext uri="{BB962C8B-B14F-4D97-AF65-F5344CB8AC3E}">
        <p14:creationId xmlns:p14="http://schemas.microsoft.com/office/powerpoint/2010/main" val="795920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2D6BA-9B0A-43B9-9E94-8AB18BB5F206}"/>
              </a:ext>
            </a:extLst>
          </p:cNvPr>
          <p:cNvSpPr>
            <a:spLocks noGrp="1"/>
          </p:cNvSpPr>
          <p:nvPr>
            <p:ph type="title"/>
          </p:nvPr>
        </p:nvSpPr>
        <p:spPr>
          <a:xfrm>
            <a:off x="1097280" y="286603"/>
            <a:ext cx="10058400" cy="1450757"/>
          </a:xfrm>
        </p:spPr>
        <p:txBody>
          <a:bodyPr>
            <a:normAutofit/>
          </a:bodyPr>
          <a:lstStyle/>
          <a:p>
            <a:r>
              <a:rPr lang="en-US" dirty="0"/>
              <a:t>Equipment Loans</a:t>
            </a:r>
          </a:p>
        </p:txBody>
      </p:sp>
      <p:sp>
        <p:nvSpPr>
          <p:cNvPr id="3" name="Content Placeholder 2">
            <a:extLst>
              <a:ext uri="{FF2B5EF4-FFF2-40B4-BE49-F238E27FC236}">
                <a16:creationId xmlns:a16="http://schemas.microsoft.com/office/drawing/2014/main" id="{4DF79682-5AA4-40BA-9C55-C2EC19B96784}"/>
              </a:ext>
            </a:extLst>
          </p:cNvPr>
          <p:cNvSpPr>
            <a:spLocks noGrp="1"/>
          </p:cNvSpPr>
          <p:nvPr>
            <p:ph idx="1"/>
          </p:nvPr>
        </p:nvSpPr>
        <p:spPr>
          <a:xfrm>
            <a:off x="1097279" y="1845734"/>
            <a:ext cx="6454987" cy="4023360"/>
          </a:xfrm>
        </p:spPr>
        <p:txBody>
          <a:bodyPr vert="horz" lIns="91440" tIns="45720" rIns="91440" bIns="45720" rtlCol="0" anchor="t">
            <a:normAutofit/>
          </a:bodyPr>
          <a:lstStyle/>
          <a:p>
            <a:pPr>
              <a:buFont typeface="Arial" panose="020B0604020202020204" pitchFamily="34" charset="0"/>
              <a:buChar char="•"/>
            </a:pPr>
            <a:r>
              <a:rPr lang="en-US" sz="3200" dirty="0"/>
              <a:t>Still $800k available for loans to districts</a:t>
            </a:r>
            <a:endParaRPr lang="en-US" sz="3200" dirty="0">
              <a:cs typeface="Calibri"/>
            </a:endParaRPr>
          </a:p>
          <a:p>
            <a:pPr>
              <a:buFont typeface="Arial" panose="020B0604020202020204" pitchFamily="34" charset="0"/>
              <a:buChar char="•"/>
            </a:pPr>
            <a:r>
              <a:rPr lang="en-US" sz="3200" dirty="0"/>
              <a:t>Ask early – we must check if equipment is available on price contract. Not everything can be purchased from your local dealer. </a:t>
            </a:r>
            <a:endParaRPr lang="en-US" sz="3200" dirty="0">
              <a:cs typeface="Calibri"/>
            </a:endParaRPr>
          </a:p>
          <a:p>
            <a:pPr>
              <a:buFont typeface="Arial" panose="020B0604020202020204" pitchFamily="34" charset="0"/>
              <a:buChar char="•"/>
            </a:pPr>
            <a:r>
              <a:rPr lang="en-US" sz="3200" dirty="0"/>
              <a:t>Any legislative changes won't take effect until July 1st.</a:t>
            </a:r>
            <a:endParaRPr lang="en-US" sz="3200" dirty="0">
              <a:cs typeface="Calibri"/>
            </a:endParaRPr>
          </a:p>
          <a:p>
            <a:endParaRPr lang="en-US" dirty="0"/>
          </a:p>
        </p:txBody>
      </p:sp>
      <p:pic>
        <p:nvPicPr>
          <p:cNvPr id="4" name="Picture 4">
            <a:extLst>
              <a:ext uri="{FF2B5EF4-FFF2-40B4-BE49-F238E27FC236}">
                <a16:creationId xmlns:a16="http://schemas.microsoft.com/office/drawing/2014/main" id="{8B17CD4A-A333-4572-8CA1-4D285450F05A}"/>
              </a:ext>
            </a:extLst>
          </p:cNvPr>
          <p:cNvPicPr>
            <a:picLocks noChangeAspect="1"/>
          </p:cNvPicPr>
          <p:nvPr/>
        </p:nvPicPr>
        <p:blipFill>
          <a:blip r:embed="rId2"/>
          <a:stretch>
            <a:fillRect/>
          </a:stretch>
        </p:blipFill>
        <p:spPr>
          <a:xfrm>
            <a:off x="7306196" y="2282667"/>
            <a:ext cx="4563857" cy="2738313"/>
          </a:xfrm>
          <a:prstGeom prst="rect">
            <a:avLst/>
          </a:prstGeom>
        </p:spPr>
      </p:pic>
    </p:spTree>
    <p:extLst>
      <p:ext uri="{BB962C8B-B14F-4D97-AF65-F5344CB8AC3E}">
        <p14:creationId xmlns:p14="http://schemas.microsoft.com/office/powerpoint/2010/main" val="43268191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A77229A91BE640963C7E500CC3FB7D" ma:contentTypeVersion="11" ma:contentTypeDescription="Create a new document." ma:contentTypeScope="" ma:versionID="cfe95bd0e57b1b3f85356b263827262c">
  <xsd:schema xmlns:xsd="http://www.w3.org/2001/XMLSchema" xmlns:xs="http://www.w3.org/2001/XMLSchema" xmlns:p="http://schemas.microsoft.com/office/2006/metadata/properties" xmlns:ns3="fab2f6f1-0821-4b71-8c0e-6b042c9ddd41" xmlns:ns4="8a9cb5dc-ad0b-4f4d-b7a4-05b6221d4e38" targetNamespace="http://schemas.microsoft.com/office/2006/metadata/properties" ma:root="true" ma:fieldsID="1402a8dca7d9c4d8864031c827a07446" ns3:_="" ns4:_="">
    <xsd:import namespace="fab2f6f1-0821-4b71-8c0e-6b042c9ddd41"/>
    <xsd:import namespace="8a9cb5dc-ad0b-4f4d-b7a4-05b6221d4e3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2f6f1-0821-4b71-8c0e-6b042c9ddd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9cb5dc-ad0b-4f4d-b7a4-05b6221d4e3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4C537D-1603-4799-8190-07951D5946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b2f6f1-0821-4b71-8c0e-6b042c9ddd41"/>
    <ds:schemaRef ds:uri="8a9cb5dc-ad0b-4f4d-b7a4-05b6221d4e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4A000F-CE71-42D1-BC8B-56862741F5B1}">
  <ds:schemaRefs>
    <ds:schemaRef ds:uri="http://schemas.microsoft.com/sharepoint/v3/contenttype/forms"/>
  </ds:schemaRefs>
</ds:datastoreItem>
</file>

<file path=customXml/itemProps3.xml><?xml version="1.0" encoding="utf-8"?>
<ds:datastoreItem xmlns:ds="http://schemas.openxmlformats.org/officeDocument/2006/customXml" ds:itemID="{F5DFB4ED-FF9F-4A57-B0A2-9BFBE51102A5}">
  <ds:schemaRefs>
    <ds:schemaRef ds:uri="http://schemas.openxmlformats.org/package/2006/metadata/core-properties"/>
    <ds:schemaRef ds:uri="http://schemas.microsoft.com/office/2006/documentManagement/types"/>
    <ds:schemaRef ds:uri="http://www.w3.org/XML/1998/namespace"/>
    <ds:schemaRef ds:uri="http://purl.org/dc/dcmitype/"/>
    <ds:schemaRef ds:uri="http://schemas.microsoft.com/office/infopath/2007/PartnerControls"/>
    <ds:schemaRef ds:uri="http://purl.org/dc/elements/1.1/"/>
    <ds:schemaRef ds:uri="8a9cb5dc-ad0b-4f4d-b7a4-05b6221d4e38"/>
    <ds:schemaRef ds:uri="fab2f6f1-0821-4b71-8c0e-6b042c9ddd4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TM03457444[[fn=Basis]]</Template>
  <TotalTime>515</TotalTime>
  <Words>616</Words>
  <Application>Microsoft Office PowerPoint</Application>
  <PresentationFormat>Widescreen</PresentationFormat>
  <Paragraphs>81</Paragraphs>
  <Slides>15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Retrospect</vt:lpstr>
      <vt:lpstr>Division of Conservation Update</vt:lpstr>
      <vt:lpstr>FY23 Cost Share</vt:lpstr>
      <vt:lpstr>FY23 Cost Share</vt:lpstr>
      <vt:lpstr>Cost Share</vt:lpstr>
      <vt:lpstr>FY23 map</vt:lpstr>
      <vt:lpstr>Cost Share</vt:lpstr>
      <vt:lpstr>Cost Share Dates</vt:lpstr>
      <vt:lpstr>Audits</vt:lpstr>
      <vt:lpstr>Equipment Loans</vt:lpstr>
      <vt:lpstr>PowerPoint Presentation</vt:lpstr>
      <vt:lpstr>PowerPoint Presentation</vt:lpstr>
      <vt:lpstr>PowerPoint Presentation</vt:lpstr>
      <vt:lpstr>Nutrient Management Plans</vt:lpstr>
      <vt:lpstr>Trainings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Akers, Paulette (EEC)</dc:creator>
  <cp:lastModifiedBy>Crystal Renfro</cp:lastModifiedBy>
  <cp:revision>212</cp:revision>
  <dcterms:created xsi:type="dcterms:W3CDTF">2022-01-27T14:35:49Z</dcterms:created>
  <dcterms:modified xsi:type="dcterms:W3CDTF">2023-02-28T15:47:05Z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0x0101004EA77229A91BE640963C7E500CC3FB7D</vt:lpwstr>
  </property>
</Properties>
</file>